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1" r:id="rId7"/>
    <p:sldId id="262" r:id="rId8"/>
    <p:sldId id="263" r:id="rId9"/>
    <p:sldId id="264" r:id="rId10"/>
    <p:sldId id="265" r:id="rId11"/>
    <p:sldId id="266" r:id="rId12"/>
    <p:sldId id="277" r:id="rId13"/>
    <p:sldId id="267" r:id="rId14"/>
    <p:sldId id="268" r:id="rId15"/>
    <p:sldId id="269" r:id="rId16"/>
    <p:sldId id="270" r:id="rId17"/>
    <p:sldId id="271" r:id="rId18"/>
    <p:sldId id="272" r:id="rId19"/>
    <p:sldId id="273" r:id="rId20"/>
    <p:sldId id="274" r:id="rId21"/>
    <p:sldId id="275" r:id="rId22"/>
    <p:sldId id="276"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F9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10398E8-8F85-4043-A0CD-727AB4999DA3}" type="datetimeFigureOut">
              <a:rPr lang="en-US" smtClean="0"/>
              <a:t>8/30/2015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6ECFD5-60D8-4327-8B11-E5B380B8B4B0}" type="slidenum">
              <a:rPr lang="en-US" smtClean="0"/>
              <a:t>‹#›</a:t>
            </a:fld>
            <a:endParaRPr lang="en-US"/>
          </a:p>
        </p:txBody>
      </p:sp>
    </p:spTree>
    <p:extLst>
      <p:ext uri="{BB962C8B-B14F-4D97-AF65-F5344CB8AC3E}">
        <p14:creationId xmlns:p14="http://schemas.microsoft.com/office/powerpoint/2010/main" val="2356289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0398E8-8F85-4043-A0CD-727AB4999DA3}" type="datetimeFigureOut">
              <a:rPr lang="en-US" smtClean="0"/>
              <a:t>8/30/2015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6ECFD5-60D8-4327-8B11-E5B380B8B4B0}" type="slidenum">
              <a:rPr lang="en-US" smtClean="0"/>
              <a:t>‹#›</a:t>
            </a:fld>
            <a:endParaRPr lang="en-US"/>
          </a:p>
        </p:txBody>
      </p:sp>
    </p:spTree>
    <p:extLst>
      <p:ext uri="{BB962C8B-B14F-4D97-AF65-F5344CB8AC3E}">
        <p14:creationId xmlns:p14="http://schemas.microsoft.com/office/powerpoint/2010/main" val="2486684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0398E8-8F85-4043-A0CD-727AB4999DA3}" type="datetimeFigureOut">
              <a:rPr lang="en-US" smtClean="0"/>
              <a:t>8/30/2015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6ECFD5-60D8-4327-8B11-E5B380B8B4B0}" type="slidenum">
              <a:rPr lang="en-US" smtClean="0"/>
              <a:t>‹#›</a:t>
            </a:fld>
            <a:endParaRPr lang="en-US"/>
          </a:p>
        </p:txBody>
      </p:sp>
    </p:spTree>
    <p:extLst>
      <p:ext uri="{BB962C8B-B14F-4D97-AF65-F5344CB8AC3E}">
        <p14:creationId xmlns:p14="http://schemas.microsoft.com/office/powerpoint/2010/main" val="4166382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0398E8-8F85-4043-A0CD-727AB4999DA3}" type="datetimeFigureOut">
              <a:rPr lang="en-US" smtClean="0"/>
              <a:t>8/30/2015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6ECFD5-60D8-4327-8B11-E5B380B8B4B0}" type="slidenum">
              <a:rPr lang="en-US" smtClean="0"/>
              <a:t>‹#›</a:t>
            </a:fld>
            <a:endParaRPr lang="en-US"/>
          </a:p>
        </p:txBody>
      </p:sp>
    </p:spTree>
    <p:extLst>
      <p:ext uri="{BB962C8B-B14F-4D97-AF65-F5344CB8AC3E}">
        <p14:creationId xmlns:p14="http://schemas.microsoft.com/office/powerpoint/2010/main" val="689509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0398E8-8F85-4043-A0CD-727AB4999DA3}" type="datetimeFigureOut">
              <a:rPr lang="en-US" smtClean="0"/>
              <a:t>8/30/2015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6ECFD5-60D8-4327-8B11-E5B380B8B4B0}" type="slidenum">
              <a:rPr lang="en-US" smtClean="0"/>
              <a:t>‹#›</a:t>
            </a:fld>
            <a:endParaRPr lang="en-US"/>
          </a:p>
        </p:txBody>
      </p:sp>
    </p:spTree>
    <p:extLst>
      <p:ext uri="{BB962C8B-B14F-4D97-AF65-F5344CB8AC3E}">
        <p14:creationId xmlns:p14="http://schemas.microsoft.com/office/powerpoint/2010/main" val="2565295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0398E8-8F85-4043-A0CD-727AB4999DA3}" type="datetimeFigureOut">
              <a:rPr lang="en-US" smtClean="0"/>
              <a:t>8/30/2015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6ECFD5-60D8-4327-8B11-E5B380B8B4B0}" type="slidenum">
              <a:rPr lang="en-US" smtClean="0"/>
              <a:t>‹#›</a:t>
            </a:fld>
            <a:endParaRPr lang="en-US"/>
          </a:p>
        </p:txBody>
      </p:sp>
    </p:spTree>
    <p:extLst>
      <p:ext uri="{BB962C8B-B14F-4D97-AF65-F5344CB8AC3E}">
        <p14:creationId xmlns:p14="http://schemas.microsoft.com/office/powerpoint/2010/main" val="2879313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10398E8-8F85-4043-A0CD-727AB4999DA3}" type="datetimeFigureOut">
              <a:rPr lang="en-US" smtClean="0"/>
              <a:t>8/30/2015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6ECFD5-60D8-4327-8B11-E5B380B8B4B0}" type="slidenum">
              <a:rPr lang="en-US" smtClean="0"/>
              <a:t>‹#›</a:t>
            </a:fld>
            <a:endParaRPr lang="en-US"/>
          </a:p>
        </p:txBody>
      </p:sp>
    </p:spTree>
    <p:extLst>
      <p:ext uri="{BB962C8B-B14F-4D97-AF65-F5344CB8AC3E}">
        <p14:creationId xmlns:p14="http://schemas.microsoft.com/office/powerpoint/2010/main" val="1485174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0398E8-8F85-4043-A0CD-727AB4999DA3}" type="datetimeFigureOut">
              <a:rPr lang="en-US" smtClean="0"/>
              <a:t>8/30/2015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6ECFD5-60D8-4327-8B11-E5B380B8B4B0}" type="slidenum">
              <a:rPr lang="en-US" smtClean="0"/>
              <a:t>‹#›</a:t>
            </a:fld>
            <a:endParaRPr lang="en-US"/>
          </a:p>
        </p:txBody>
      </p:sp>
    </p:spTree>
    <p:extLst>
      <p:ext uri="{BB962C8B-B14F-4D97-AF65-F5344CB8AC3E}">
        <p14:creationId xmlns:p14="http://schemas.microsoft.com/office/powerpoint/2010/main" val="1046961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0398E8-8F85-4043-A0CD-727AB4999DA3}" type="datetimeFigureOut">
              <a:rPr lang="en-US" smtClean="0"/>
              <a:t>8/30/2015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6ECFD5-60D8-4327-8B11-E5B380B8B4B0}" type="slidenum">
              <a:rPr lang="en-US" smtClean="0"/>
              <a:t>‹#›</a:t>
            </a:fld>
            <a:endParaRPr lang="en-US"/>
          </a:p>
        </p:txBody>
      </p:sp>
    </p:spTree>
    <p:extLst>
      <p:ext uri="{BB962C8B-B14F-4D97-AF65-F5344CB8AC3E}">
        <p14:creationId xmlns:p14="http://schemas.microsoft.com/office/powerpoint/2010/main" val="1034258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0398E8-8F85-4043-A0CD-727AB4999DA3}" type="datetimeFigureOut">
              <a:rPr lang="en-US" smtClean="0"/>
              <a:t>8/30/2015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6ECFD5-60D8-4327-8B11-E5B380B8B4B0}" type="slidenum">
              <a:rPr lang="en-US" smtClean="0"/>
              <a:t>‹#›</a:t>
            </a:fld>
            <a:endParaRPr lang="en-US"/>
          </a:p>
        </p:txBody>
      </p:sp>
    </p:spTree>
    <p:extLst>
      <p:ext uri="{BB962C8B-B14F-4D97-AF65-F5344CB8AC3E}">
        <p14:creationId xmlns:p14="http://schemas.microsoft.com/office/powerpoint/2010/main" val="3502416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0398E8-8F85-4043-A0CD-727AB4999DA3}" type="datetimeFigureOut">
              <a:rPr lang="en-US" smtClean="0"/>
              <a:t>8/30/2015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6ECFD5-60D8-4327-8B11-E5B380B8B4B0}" type="slidenum">
              <a:rPr lang="en-US" smtClean="0"/>
              <a:t>‹#›</a:t>
            </a:fld>
            <a:endParaRPr lang="en-US"/>
          </a:p>
        </p:txBody>
      </p:sp>
    </p:spTree>
    <p:extLst>
      <p:ext uri="{BB962C8B-B14F-4D97-AF65-F5344CB8AC3E}">
        <p14:creationId xmlns:p14="http://schemas.microsoft.com/office/powerpoint/2010/main" val="3571655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7000">
              <a:schemeClr val="accent1">
                <a:lumMod val="5000"/>
                <a:lumOff val="95000"/>
              </a:schemeClr>
            </a:gs>
            <a:gs pos="0">
              <a:srgbClr val="EBF96B"/>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0398E8-8F85-4043-A0CD-727AB4999DA3}" type="datetimeFigureOut">
              <a:rPr lang="en-US" smtClean="0"/>
              <a:t>8/30/2015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6ECFD5-60D8-4327-8B11-E5B380B8B4B0}" type="slidenum">
              <a:rPr lang="en-US" smtClean="0"/>
              <a:t>‹#›</a:t>
            </a:fld>
            <a:endParaRPr lang="en-US"/>
          </a:p>
        </p:txBody>
      </p:sp>
    </p:spTree>
    <p:extLst>
      <p:ext uri="{BB962C8B-B14F-4D97-AF65-F5344CB8AC3E}">
        <p14:creationId xmlns:p14="http://schemas.microsoft.com/office/powerpoint/2010/main" val="2633263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google.com/url?sa=t&amp;rct=j&amp;q=&amp;esrc=s&amp;source=video&amp;cd=1&amp;cad=rja&amp;uact=8&amp;ved=0CBwQtwIwAGoVChMIuJGxnOvRxwIVCFmSCh3CkgPm&amp;url=http%3A%2F%2Fwww.youtube.com%2Fwatch%3Fv%3DY97QwwaOs8o&amp;ei=SoHjVbjEA4iyyQTCpY6wDg&amp;usg=AFQjCNG9m1M8syhcgt__loAMpln1cG2UqA" TargetMode="External"/><Relationship Id="rId2" Type="http://schemas.openxmlformats.org/officeDocument/2006/relationships/hyperlink" Target="https://www.google.com/url?sa=t&amp;rct=j&amp;q=&amp;esrc=s&amp;source=video&amp;cd=1&amp;cad=rja&amp;uact=8&amp;ved=0CBwQtwIwAGoVChMIk5Gyz-rRxwIVEAmSCh1UCgXM&amp;url=http%3A%2F%2Fwww.youtube.com%2Fwatch%3Fv%3D85qOJvWKPmU&amp;ei=qIDjVZOdJJCSyATUlJTgDA&amp;usg=AFQjCNEy23Gfy6Kwpr2C0SaMYk5i89CGSw" TargetMode="External"/><Relationship Id="rId1" Type="http://schemas.openxmlformats.org/officeDocument/2006/relationships/slideLayout" Target="../slideLayouts/slideLayout2.xml"/><Relationship Id="rId4" Type="http://schemas.openxmlformats.org/officeDocument/2006/relationships/hyperlink" Target="https://www.youtube.com/watch?v=fN94YltkCME"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Safety &amp; Sanitation </a:t>
            </a:r>
            <a:endParaRPr lang="en-US" dirty="0"/>
          </a:p>
        </p:txBody>
      </p:sp>
      <p:sp>
        <p:nvSpPr>
          <p:cNvPr id="3" name="Subtitle 2"/>
          <p:cNvSpPr>
            <a:spLocks noGrp="1"/>
          </p:cNvSpPr>
          <p:nvPr>
            <p:ph type="subTitle" idx="1"/>
          </p:nvPr>
        </p:nvSpPr>
        <p:spPr/>
        <p:txBody>
          <a:bodyPr/>
          <a:lstStyle/>
          <a:p>
            <a:r>
              <a:rPr lang="en-US" dirty="0" smtClean="0"/>
              <a:t>8088</a:t>
            </a:r>
            <a:endParaRPr lang="en-US" dirty="0"/>
          </a:p>
        </p:txBody>
      </p:sp>
    </p:spTree>
    <p:extLst>
      <p:ext uri="{BB962C8B-B14F-4D97-AF65-F5344CB8AC3E}">
        <p14:creationId xmlns:p14="http://schemas.microsoft.com/office/powerpoint/2010/main" val="40644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signs &amp; equipment</a:t>
            </a:r>
            <a:endParaRPr lang="en-US" dirty="0"/>
          </a:p>
        </p:txBody>
      </p:sp>
      <p:sp>
        <p:nvSpPr>
          <p:cNvPr id="3" name="Content Placeholder 2"/>
          <p:cNvSpPr>
            <a:spLocks noGrp="1"/>
          </p:cNvSpPr>
          <p:nvPr>
            <p:ph sz="half" idx="1"/>
          </p:nvPr>
        </p:nvSpPr>
        <p:spPr>
          <a:xfrm>
            <a:off x="155620" y="1374864"/>
            <a:ext cx="5181600" cy="5483135"/>
          </a:xfrm>
        </p:spPr>
        <p:txBody>
          <a:bodyPr>
            <a:normAutofit/>
          </a:bodyPr>
          <a:lstStyle/>
          <a:p>
            <a:r>
              <a:rPr lang="en-US" dirty="0" smtClean="0"/>
              <a:t>In </a:t>
            </a:r>
            <a:r>
              <a:rPr lang="en-US" dirty="0"/>
              <a:t>order to maintain a safe working environment OSHA requires businesses to use specific safety signs and equipment.</a:t>
            </a:r>
          </a:p>
          <a:p>
            <a:r>
              <a:rPr lang="en-US" dirty="0" smtClean="0"/>
              <a:t>Signs</a:t>
            </a:r>
            <a:endParaRPr lang="en-US" dirty="0"/>
          </a:p>
          <a:p>
            <a:pPr lvl="1"/>
            <a:r>
              <a:rPr lang="en-US" dirty="0" smtClean="0"/>
              <a:t>Danger </a:t>
            </a:r>
          </a:p>
          <a:p>
            <a:pPr marL="457200" lvl="1" indent="0">
              <a:buNone/>
            </a:pPr>
            <a:endParaRPr lang="en-US" dirty="0"/>
          </a:p>
          <a:p>
            <a:pPr lvl="1"/>
            <a:r>
              <a:rPr lang="en-US" dirty="0" smtClean="0"/>
              <a:t>Radioactive</a:t>
            </a:r>
          </a:p>
          <a:p>
            <a:pPr marL="457200" lvl="1" indent="0">
              <a:buNone/>
            </a:pPr>
            <a:endParaRPr lang="en-US" dirty="0" smtClean="0"/>
          </a:p>
          <a:p>
            <a:pPr lvl="1"/>
            <a:r>
              <a:rPr lang="en-US" dirty="0" smtClean="0"/>
              <a:t>Biohazard</a:t>
            </a:r>
          </a:p>
          <a:p>
            <a:pPr marL="457200" lvl="1" indent="0">
              <a:buNone/>
            </a:pPr>
            <a:endParaRPr lang="en-US" dirty="0"/>
          </a:p>
          <a:p>
            <a:pPr lvl="1"/>
            <a:r>
              <a:rPr lang="en-US" dirty="0"/>
              <a:t>Wet </a:t>
            </a:r>
            <a:r>
              <a:rPr lang="en-US" dirty="0" smtClean="0"/>
              <a:t>Floor </a:t>
            </a:r>
            <a:endParaRPr lang="en-US" dirty="0"/>
          </a:p>
          <a:p>
            <a:endParaRPr lang="en-US" dirty="0"/>
          </a:p>
        </p:txBody>
      </p:sp>
      <p:sp>
        <p:nvSpPr>
          <p:cNvPr id="8" name="Content Placeholder 7"/>
          <p:cNvSpPr>
            <a:spLocks noGrp="1"/>
          </p:cNvSpPr>
          <p:nvPr>
            <p:ph sz="half" idx="2"/>
          </p:nvPr>
        </p:nvSpPr>
        <p:spPr>
          <a:xfrm>
            <a:off x="6725991" y="1374864"/>
            <a:ext cx="5181600" cy="5025935"/>
          </a:xfrm>
        </p:spPr>
        <p:txBody>
          <a:bodyPr>
            <a:normAutofit/>
          </a:bodyPr>
          <a:lstStyle/>
          <a:p>
            <a:r>
              <a:rPr lang="en-US" dirty="0"/>
              <a:t>Equipment</a:t>
            </a:r>
          </a:p>
          <a:p>
            <a:pPr lvl="1"/>
            <a:r>
              <a:rPr lang="en-US" dirty="0"/>
              <a:t>Lead </a:t>
            </a:r>
            <a:r>
              <a:rPr lang="en-US" dirty="0" smtClean="0"/>
              <a:t>gloves</a:t>
            </a:r>
          </a:p>
          <a:p>
            <a:pPr marL="457200" lvl="1" indent="0">
              <a:buNone/>
            </a:pPr>
            <a:endParaRPr lang="en-US" dirty="0"/>
          </a:p>
          <a:p>
            <a:pPr marL="457200" lvl="1" indent="0">
              <a:buNone/>
            </a:pPr>
            <a:endParaRPr lang="en-US" dirty="0"/>
          </a:p>
          <a:p>
            <a:pPr lvl="1"/>
            <a:r>
              <a:rPr lang="en-US" dirty="0"/>
              <a:t>Lead </a:t>
            </a:r>
            <a:r>
              <a:rPr lang="en-US" dirty="0" smtClean="0"/>
              <a:t>apron</a:t>
            </a:r>
          </a:p>
          <a:p>
            <a:pPr marL="457200" lvl="1" indent="0">
              <a:buNone/>
            </a:pPr>
            <a:endParaRPr lang="en-US" dirty="0"/>
          </a:p>
          <a:p>
            <a:pPr marL="457200" lvl="1" indent="0">
              <a:buNone/>
            </a:pPr>
            <a:endParaRPr lang="en-US" dirty="0"/>
          </a:p>
          <a:p>
            <a:pPr lvl="1"/>
            <a:r>
              <a:rPr lang="en-US" dirty="0"/>
              <a:t>Back </a:t>
            </a:r>
            <a:r>
              <a:rPr lang="en-US" dirty="0" smtClean="0"/>
              <a:t>brace</a:t>
            </a:r>
          </a:p>
          <a:p>
            <a:pPr marL="457200" lvl="1" indent="0">
              <a:buNone/>
            </a:pPr>
            <a:endParaRPr lang="en-US" dirty="0"/>
          </a:p>
          <a:p>
            <a:pPr marL="457200" lvl="1" indent="0">
              <a:buNone/>
            </a:pPr>
            <a:endParaRPr lang="en-US" dirty="0" smtClean="0"/>
          </a:p>
          <a:p>
            <a:pPr lvl="1"/>
            <a:r>
              <a:rPr lang="en-US" dirty="0" smtClean="0"/>
              <a:t>Dosimeter</a:t>
            </a:r>
            <a:endParaRPr lang="en-US" dirty="0"/>
          </a:p>
          <a:p>
            <a:pPr marL="0" indent="0">
              <a:buNone/>
            </a:pPr>
            <a:endParaRPr lang="en-US" dirty="0"/>
          </a:p>
        </p:txBody>
      </p:sp>
      <p:pic>
        <p:nvPicPr>
          <p:cNvPr id="4" name="Picture 3"/>
          <p:cNvPicPr>
            <a:picLocks noChangeAspect="1"/>
          </p:cNvPicPr>
          <p:nvPr/>
        </p:nvPicPr>
        <p:blipFill>
          <a:blip r:embed="rId2"/>
          <a:stretch>
            <a:fillRect/>
          </a:stretch>
        </p:blipFill>
        <p:spPr>
          <a:xfrm>
            <a:off x="1996225" y="3376289"/>
            <a:ext cx="1867436" cy="1023084"/>
          </a:xfrm>
          <a:prstGeom prst="rect">
            <a:avLst/>
          </a:prstGeom>
        </p:spPr>
      </p:pic>
      <p:pic>
        <p:nvPicPr>
          <p:cNvPr id="9" name="Picture 8"/>
          <p:cNvPicPr>
            <a:picLocks noChangeAspect="1"/>
          </p:cNvPicPr>
          <p:nvPr/>
        </p:nvPicPr>
        <p:blipFill>
          <a:blip r:embed="rId3"/>
          <a:stretch>
            <a:fillRect/>
          </a:stretch>
        </p:blipFill>
        <p:spPr>
          <a:xfrm>
            <a:off x="2419446" y="4399373"/>
            <a:ext cx="1020994" cy="1020994"/>
          </a:xfrm>
          <a:prstGeom prst="rect">
            <a:avLst/>
          </a:prstGeom>
        </p:spPr>
      </p:pic>
      <p:pic>
        <p:nvPicPr>
          <p:cNvPr id="10" name="Picture 9"/>
          <p:cNvPicPr>
            <a:picLocks noChangeAspect="1"/>
          </p:cNvPicPr>
          <p:nvPr/>
        </p:nvPicPr>
        <p:blipFill>
          <a:blip r:embed="rId4"/>
          <a:stretch>
            <a:fillRect/>
          </a:stretch>
        </p:blipFill>
        <p:spPr>
          <a:xfrm>
            <a:off x="2419446" y="5290685"/>
            <a:ext cx="848497" cy="848497"/>
          </a:xfrm>
          <a:prstGeom prst="rect">
            <a:avLst/>
          </a:prstGeom>
        </p:spPr>
      </p:pic>
      <p:pic>
        <p:nvPicPr>
          <p:cNvPr id="12" name="Picture 11"/>
          <p:cNvPicPr>
            <a:picLocks noChangeAspect="1"/>
          </p:cNvPicPr>
          <p:nvPr/>
        </p:nvPicPr>
        <p:blipFill>
          <a:blip r:embed="rId5"/>
          <a:stretch>
            <a:fillRect/>
          </a:stretch>
        </p:blipFill>
        <p:spPr>
          <a:xfrm>
            <a:off x="3539922" y="5510163"/>
            <a:ext cx="844813" cy="1258037"/>
          </a:xfrm>
          <a:prstGeom prst="rect">
            <a:avLst/>
          </a:prstGeom>
        </p:spPr>
      </p:pic>
      <p:pic>
        <p:nvPicPr>
          <p:cNvPr id="13" name="Picture 12"/>
          <p:cNvPicPr>
            <a:picLocks noChangeAspect="1"/>
          </p:cNvPicPr>
          <p:nvPr/>
        </p:nvPicPr>
        <p:blipFill>
          <a:blip r:embed="rId6"/>
          <a:stretch>
            <a:fillRect/>
          </a:stretch>
        </p:blipFill>
        <p:spPr>
          <a:xfrm>
            <a:off x="9163050" y="192344"/>
            <a:ext cx="2190750" cy="2085975"/>
          </a:xfrm>
          <a:prstGeom prst="rect">
            <a:avLst/>
          </a:prstGeom>
        </p:spPr>
      </p:pic>
      <p:pic>
        <p:nvPicPr>
          <p:cNvPr id="15" name="Picture 14"/>
          <p:cNvPicPr>
            <a:picLocks noChangeAspect="1"/>
          </p:cNvPicPr>
          <p:nvPr/>
        </p:nvPicPr>
        <p:blipFill>
          <a:blip r:embed="rId7"/>
          <a:stretch>
            <a:fillRect/>
          </a:stretch>
        </p:blipFill>
        <p:spPr>
          <a:xfrm>
            <a:off x="5087691" y="1316081"/>
            <a:ext cx="1638300" cy="2800350"/>
          </a:xfrm>
          <a:prstGeom prst="rect">
            <a:avLst/>
          </a:prstGeom>
        </p:spPr>
      </p:pic>
      <p:pic>
        <p:nvPicPr>
          <p:cNvPr id="17" name="Picture 16"/>
          <p:cNvPicPr>
            <a:picLocks noChangeAspect="1"/>
          </p:cNvPicPr>
          <p:nvPr/>
        </p:nvPicPr>
        <p:blipFill>
          <a:blip r:embed="rId8"/>
          <a:stretch>
            <a:fillRect/>
          </a:stretch>
        </p:blipFill>
        <p:spPr>
          <a:xfrm>
            <a:off x="9447686" y="3066228"/>
            <a:ext cx="2143125" cy="2143125"/>
          </a:xfrm>
          <a:prstGeom prst="rect">
            <a:avLst/>
          </a:prstGeom>
        </p:spPr>
      </p:pic>
      <p:pic>
        <p:nvPicPr>
          <p:cNvPr id="19" name="Picture 18"/>
          <p:cNvPicPr>
            <a:picLocks noChangeAspect="1"/>
          </p:cNvPicPr>
          <p:nvPr/>
        </p:nvPicPr>
        <p:blipFill>
          <a:blip r:embed="rId9"/>
          <a:stretch>
            <a:fillRect/>
          </a:stretch>
        </p:blipFill>
        <p:spPr>
          <a:xfrm>
            <a:off x="5328634" y="4667250"/>
            <a:ext cx="1828800" cy="2190750"/>
          </a:xfrm>
          <a:prstGeom prst="rect">
            <a:avLst/>
          </a:prstGeom>
        </p:spPr>
      </p:pic>
    </p:spTree>
    <p:extLst>
      <p:ext uri="{BB962C8B-B14F-4D97-AF65-F5344CB8AC3E}">
        <p14:creationId xmlns:p14="http://schemas.microsoft.com/office/powerpoint/2010/main" val="477038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Handling &amp; Restraint</a:t>
            </a:r>
            <a:endParaRPr lang="en-US" dirty="0"/>
          </a:p>
        </p:txBody>
      </p:sp>
      <p:sp>
        <p:nvSpPr>
          <p:cNvPr id="3" name="Content Placeholder 2"/>
          <p:cNvSpPr>
            <a:spLocks noGrp="1"/>
          </p:cNvSpPr>
          <p:nvPr>
            <p:ph idx="1"/>
          </p:nvPr>
        </p:nvSpPr>
        <p:spPr/>
        <p:txBody>
          <a:bodyPr/>
          <a:lstStyle/>
          <a:p>
            <a:r>
              <a:rPr lang="en-US" dirty="0" smtClean="0"/>
              <a:t>Many </a:t>
            </a:r>
            <a:r>
              <a:rPr lang="en-US" dirty="0"/>
              <a:t>injuries in the veterinary field are animal related. </a:t>
            </a:r>
            <a:endParaRPr lang="en-US" dirty="0" smtClean="0"/>
          </a:p>
          <a:p>
            <a:r>
              <a:rPr lang="en-US" dirty="0" smtClean="0"/>
              <a:t>Handlers </a:t>
            </a:r>
            <a:r>
              <a:rPr lang="en-US" dirty="0"/>
              <a:t>often get bitten or kicked while attempting to treat or examine an injured animal. </a:t>
            </a:r>
            <a:endParaRPr lang="en-US" dirty="0" smtClean="0"/>
          </a:p>
          <a:p>
            <a:r>
              <a:rPr lang="en-US" dirty="0" smtClean="0"/>
              <a:t>Knowing </a:t>
            </a:r>
            <a:r>
              <a:rPr lang="en-US" dirty="0"/>
              <a:t>and using the proper handling and restraint methods used for each species of animal will drastically reduce the number of animal related injuries. </a:t>
            </a:r>
            <a:endParaRPr lang="en-US" dirty="0" smtClean="0"/>
          </a:p>
          <a:p>
            <a:r>
              <a:rPr lang="en-US" dirty="0" smtClean="0"/>
              <a:t>Handling </a:t>
            </a:r>
            <a:r>
              <a:rPr lang="en-US" dirty="0"/>
              <a:t>and restraint methods should be practiced on healthy, docile animals so that the proper techniques can be learned before handling injured or frightened animals.</a:t>
            </a:r>
          </a:p>
          <a:p>
            <a:endParaRPr lang="en-US" dirty="0"/>
          </a:p>
        </p:txBody>
      </p:sp>
    </p:spTree>
    <p:extLst>
      <p:ext uri="{BB962C8B-B14F-4D97-AF65-F5344CB8AC3E}">
        <p14:creationId xmlns:p14="http://schemas.microsoft.com/office/powerpoint/2010/main" val="1051451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Animal Restraints</a:t>
            </a:r>
            <a:endParaRPr lang="en-US" dirty="0"/>
          </a:p>
        </p:txBody>
      </p:sp>
      <p:sp>
        <p:nvSpPr>
          <p:cNvPr id="3" name="Content Placeholder 2"/>
          <p:cNvSpPr>
            <a:spLocks noGrp="1"/>
          </p:cNvSpPr>
          <p:nvPr>
            <p:ph idx="1"/>
          </p:nvPr>
        </p:nvSpPr>
        <p:spPr/>
        <p:txBody>
          <a:bodyPr/>
          <a:lstStyle/>
          <a:p>
            <a:r>
              <a:rPr lang="en-US" dirty="0" smtClean="0">
                <a:hlinkClick r:id="rId2"/>
              </a:rPr>
              <a:t>Sternal </a:t>
            </a:r>
            <a:r>
              <a:rPr lang="en-US" dirty="0" err="1" smtClean="0">
                <a:hlinkClick r:id="rId2"/>
              </a:rPr>
              <a:t>Recumbency</a:t>
            </a:r>
            <a:endParaRPr lang="en-US" dirty="0" smtClean="0"/>
          </a:p>
          <a:p>
            <a:r>
              <a:rPr lang="en-US" dirty="0" smtClean="0">
                <a:hlinkClick r:id="rId3"/>
              </a:rPr>
              <a:t>Lateral </a:t>
            </a:r>
            <a:r>
              <a:rPr lang="en-US" dirty="0" err="1" smtClean="0">
                <a:hlinkClick r:id="rId3"/>
              </a:rPr>
              <a:t>Recumbency</a:t>
            </a:r>
            <a:endParaRPr lang="en-US" dirty="0" smtClean="0"/>
          </a:p>
          <a:p>
            <a:r>
              <a:rPr lang="en-US" dirty="0" smtClean="0">
                <a:hlinkClick r:id="rId4"/>
              </a:rPr>
              <a:t>The Stretch</a:t>
            </a:r>
            <a:endParaRPr lang="en-US" dirty="0" smtClean="0"/>
          </a:p>
          <a:p>
            <a:endParaRPr lang="en-US" dirty="0"/>
          </a:p>
        </p:txBody>
      </p:sp>
    </p:spTree>
    <p:extLst>
      <p:ext uri="{BB962C8B-B14F-4D97-AF65-F5344CB8AC3E}">
        <p14:creationId xmlns:p14="http://schemas.microsoft.com/office/powerpoint/2010/main" val="3345013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 use and Safety</a:t>
            </a:r>
            <a:endParaRPr lang="en-US" dirty="0"/>
          </a:p>
        </p:txBody>
      </p:sp>
      <p:sp>
        <p:nvSpPr>
          <p:cNvPr id="3" name="Content Placeholder 2"/>
          <p:cNvSpPr>
            <a:spLocks noGrp="1"/>
          </p:cNvSpPr>
          <p:nvPr>
            <p:ph idx="1"/>
          </p:nvPr>
        </p:nvSpPr>
        <p:spPr/>
        <p:txBody>
          <a:bodyPr>
            <a:normAutofit fontScale="92500"/>
          </a:bodyPr>
          <a:lstStyle/>
          <a:p>
            <a:r>
              <a:rPr lang="en-US" dirty="0" smtClean="0"/>
              <a:t>In </a:t>
            </a:r>
            <a:r>
              <a:rPr lang="en-US" dirty="0"/>
              <a:t>1970 the Comprehensive Drug Abuse Prevention and Control Act was passed into law. </a:t>
            </a:r>
            <a:endParaRPr lang="en-US" dirty="0" smtClean="0"/>
          </a:p>
          <a:p>
            <a:r>
              <a:rPr lang="en-US" dirty="0" smtClean="0"/>
              <a:t>Title </a:t>
            </a:r>
            <a:r>
              <a:rPr lang="en-US" dirty="0"/>
              <a:t>II of this law, the Controlled Substances Act, is the legal foundation of narcotics enforcement in the United States. </a:t>
            </a:r>
            <a:endParaRPr lang="en-US" dirty="0" smtClean="0"/>
          </a:p>
          <a:p>
            <a:r>
              <a:rPr lang="en-US" dirty="0" smtClean="0"/>
              <a:t>The </a:t>
            </a:r>
            <a:r>
              <a:rPr lang="en-US" dirty="0"/>
              <a:t>Controlled Substance Act regulates the manufacture and distribution of drugs, and places all drugs into one of five schedules</a:t>
            </a:r>
            <a:r>
              <a:rPr lang="en-US" dirty="0" smtClean="0"/>
              <a:t>.</a:t>
            </a:r>
          </a:p>
          <a:p>
            <a:r>
              <a:rPr lang="en-US" dirty="0" smtClean="0"/>
              <a:t>Drugs </a:t>
            </a:r>
            <a:r>
              <a:rPr lang="en-US" dirty="0"/>
              <a:t>that fall into these five schedules must be kept in a locked container that only approved people have access to (veterinarians and vet techs). </a:t>
            </a:r>
            <a:endParaRPr lang="en-US" dirty="0" smtClean="0"/>
          </a:p>
          <a:p>
            <a:r>
              <a:rPr lang="en-US" dirty="0" smtClean="0"/>
              <a:t>A </a:t>
            </a:r>
            <a:r>
              <a:rPr lang="en-US" dirty="0"/>
              <a:t>daily log must be kept to track the use of each drug so that they are not used improperly</a:t>
            </a:r>
            <a:r>
              <a:rPr lang="en-US" dirty="0" smtClean="0"/>
              <a:t>.</a:t>
            </a:r>
            <a:endParaRPr lang="en-US" dirty="0"/>
          </a:p>
        </p:txBody>
      </p:sp>
    </p:spTree>
    <p:extLst>
      <p:ext uri="{BB962C8B-B14F-4D97-AF65-F5344CB8AC3E}">
        <p14:creationId xmlns:p14="http://schemas.microsoft.com/office/powerpoint/2010/main" val="3259708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SCHEDULE I</a:t>
            </a:r>
            <a:endParaRPr lang="en-US" dirty="0"/>
          </a:p>
        </p:txBody>
      </p:sp>
      <p:sp>
        <p:nvSpPr>
          <p:cNvPr id="3" name="Content Placeholder 2"/>
          <p:cNvSpPr>
            <a:spLocks noGrp="1"/>
          </p:cNvSpPr>
          <p:nvPr>
            <p:ph idx="1"/>
          </p:nvPr>
        </p:nvSpPr>
        <p:spPr/>
        <p:txBody>
          <a:bodyPr/>
          <a:lstStyle/>
          <a:p>
            <a:r>
              <a:rPr lang="en-US" dirty="0" smtClean="0"/>
              <a:t>A</a:t>
            </a:r>
            <a:r>
              <a:rPr lang="en-US" dirty="0"/>
              <a:t>: Drug has no current accepted medical use. </a:t>
            </a:r>
            <a:endParaRPr lang="en-US" dirty="0" smtClean="0"/>
          </a:p>
          <a:p>
            <a:r>
              <a:rPr lang="en-US" dirty="0" smtClean="0"/>
              <a:t>B</a:t>
            </a:r>
            <a:r>
              <a:rPr lang="en-US" dirty="0"/>
              <a:t>: Drug has a high potential for abuse.</a:t>
            </a:r>
          </a:p>
          <a:p>
            <a:r>
              <a:rPr lang="en-US" b="1" dirty="0"/>
              <a:t>Class examples: </a:t>
            </a:r>
            <a:r>
              <a:rPr lang="en-US" b="1" i="1" dirty="0"/>
              <a:t>Heroin, Methaqualone, LSD, Peyote, Psilocybin, Marijuana, Hashish, Hash Oil</a:t>
            </a:r>
            <a:r>
              <a:rPr lang="en-US" dirty="0"/>
              <a:t>, and various amphetamine variants</a:t>
            </a:r>
          </a:p>
        </p:txBody>
      </p:sp>
    </p:spTree>
    <p:extLst>
      <p:ext uri="{BB962C8B-B14F-4D97-AF65-F5344CB8AC3E}">
        <p14:creationId xmlns:p14="http://schemas.microsoft.com/office/powerpoint/2010/main" val="3902567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SCHEDULE II</a:t>
            </a:r>
            <a:endParaRPr lang="en-US" dirty="0"/>
          </a:p>
        </p:txBody>
      </p:sp>
      <p:sp>
        <p:nvSpPr>
          <p:cNvPr id="3" name="Content Placeholder 2"/>
          <p:cNvSpPr>
            <a:spLocks noGrp="1"/>
          </p:cNvSpPr>
          <p:nvPr>
            <p:ph idx="1"/>
          </p:nvPr>
        </p:nvSpPr>
        <p:spPr/>
        <p:txBody>
          <a:bodyPr/>
          <a:lstStyle/>
          <a:p>
            <a:r>
              <a:rPr lang="en-US" dirty="0" smtClean="0"/>
              <a:t>A</a:t>
            </a:r>
            <a:r>
              <a:rPr lang="en-US" dirty="0"/>
              <a:t>: Drug has current accepted medical </a:t>
            </a:r>
            <a:r>
              <a:rPr lang="en-US" dirty="0" smtClean="0"/>
              <a:t>use.</a:t>
            </a:r>
          </a:p>
          <a:p>
            <a:r>
              <a:rPr lang="en-US" dirty="0" smtClean="0"/>
              <a:t>B</a:t>
            </a:r>
            <a:r>
              <a:rPr lang="en-US" dirty="0"/>
              <a:t>: Drug has high potential for abuse.</a:t>
            </a:r>
          </a:p>
          <a:p>
            <a:r>
              <a:rPr lang="en-US" b="1" dirty="0"/>
              <a:t>Class examples: </a:t>
            </a:r>
            <a:r>
              <a:rPr lang="en-US" b="1" i="1" dirty="0" err="1"/>
              <a:t>Dilaudid</a:t>
            </a:r>
            <a:r>
              <a:rPr lang="en-US" b="1" i="1" dirty="0"/>
              <a:t>, Demerol, Methadone, Cocaine, PCP, Morphine </a:t>
            </a:r>
            <a:r>
              <a:rPr lang="en-US" dirty="0"/>
              <a:t>and certain </a:t>
            </a:r>
            <a:r>
              <a:rPr lang="en-US" dirty="0" err="1"/>
              <a:t>cannibis</a:t>
            </a:r>
            <a:r>
              <a:rPr lang="en-US" dirty="0"/>
              <a:t>, amphetamine, and barbiturates types</a:t>
            </a:r>
          </a:p>
        </p:txBody>
      </p:sp>
    </p:spTree>
    <p:extLst>
      <p:ext uri="{BB962C8B-B14F-4D97-AF65-F5344CB8AC3E}">
        <p14:creationId xmlns:p14="http://schemas.microsoft.com/office/powerpoint/2010/main" val="917766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SCHEDULE III</a:t>
            </a:r>
            <a:endParaRPr lang="en-US" dirty="0"/>
          </a:p>
        </p:txBody>
      </p:sp>
      <p:sp>
        <p:nvSpPr>
          <p:cNvPr id="3" name="Content Placeholder 2"/>
          <p:cNvSpPr>
            <a:spLocks noGrp="1"/>
          </p:cNvSpPr>
          <p:nvPr>
            <p:ph idx="1"/>
          </p:nvPr>
        </p:nvSpPr>
        <p:spPr/>
        <p:txBody>
          <a:bodyPr/>
          <a:lstStyle/>
          <a:p>
            <a:r>
              <a:rPr lang="en-US" dirty="0" smtClean="0"/>
              <a:t>A</a:t>
            </a:r>
            <a:r>
              <a:rPr lang="en-US" dirty="0"/>
              <a:t>: Drug has current accepted medical use.</a:t>
            </a:r>
          </a:p>
          <a:p>
            <a:r>
              <a:rPr lang="en-US" dirty="0"/>
              <a:t>B: Drug has medium potential for abuse.	</a:t>
            </a:r>
          </a:p>
          <a:p>
            <a:r>
              <a:rPr lang="en-US" b="1" dirty="0"/>
              <a:t>Class examples: </a:t>
            </a:r>
            <a:r>
              <a:rPr lang="en-US" b="1" i="1" dirty="0"/>
              <a:t>Opium, </a:t>
            </a:r>
            <a:r>
              <a:rPr lang="en-US" b="1" i="1" dirty="0" err="1"/>
              <a:t>Vicodan</a:t>
            </a:r>
            <a:r>
              <a:rPr lang="en-US" b="1" i="1" dirty="0"/>
              <a:t>, Tylenol w/codeine </a:t>
            </a:r>
            <a:r>
              <a:rPr lang="en-US" dirty="0"/>
              <a:t>and other narcotic, amphetamine, and barbiturate types</a:t>
            </a:r>
          </a:p>
        </p:txBody>
      </p:sp>
    </p:spTree>
    <p:extLst>
      <p:ext uri="{BB962C8B-B14F-4D97-AF65-F5344CB8AC3E}">
        <p14:creationId xmlns:p14="http://schemas.microsoft.com/office/powerpoint/2010/main" val="1701131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 IV</a:t>
            </a:r>
            <a:endParaRPr lang="en-US" dirty="0"/>
          </a:p>
        </p:txBody>
      </p:sp>
      <p:sp>
        <p:nvSpPr>
          <p:cNvPr id="3" name="Content Placeholder 2"/>
          <p:cNvSpPr>
            <a:spLocks noGrp="1"/>
          </p:cNvSpPr>
          <p:nvPr>
            <p:ph idx="1"/>
          </p:nvPr>
        </p:nvSpPr>
        <p:spPr/>
        <p:txBody>
          <a:bodyPr/>
          <a:lstStyle/>
          <a:p>
            <a:r>
              <a:rPr lang="en-US" dirty="0" smtClean="0"/>
              <a:t>A</a:t>
            </a:r>
            <a:r>
              <a:rPr lang="en-US" dirty="0"/>
              <a:t>: Drug has current accepted medical use. </a:t>
            </a:r>
            <a:endParaRPr lang="en-US" dirty="0" smtClean="0"/>
          </a:p>
          <a:p>
            <a:r>
              <a:rPr lang="en-US" dirty="0" smtClean="0"/>
              <a:t>B</a:t>
            </a:r>
            <a:r>
              <a:rPr lang="en-US" dirty="0"/>
              <a:t>: Drug has low potential for abuse.</a:t>
            </a:r>
          </a:p>
          <a:p>
            <a:r>
              <a:rPr lang="en-US" b="1" dirty="0"/>
              <a:t>Class Examples: </a:t>
            </a:r>
            <a:r>
              <a:rPr lang="en-US" b="1" i="1" dirty="0"/>
              <a:t>Darvocet, Xanax, Valium, Halcyon, Ambien, Ativan, </a:t>
            </a:r>
            <a:r>
              <a:rPr lang="en-US" dirty="0"/>
              <a:t>and other barbiturate types</a:t>
            </a:r>
          </a:p>
        </p:txBody>
      </p:sp>
    </p:spTree>
    <p:extLst>
      <p:ext uri="{BB962C8B-B14F-4D97-AF65-F5344CB8AC3E}">
        <p14:creationId xmlns:p14="http://schemas.microsoft.com/office/powerpoint/2010/main" val="3352323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 V</a:t>
            </a:r>
            <a:endParaRPr lang="en-US" dirty="0"/>
          </a:p>
        </p:txBody>
      </p:sp>
      <p:sp>
        <p:nvSpPr>
          <p:cNvPr id="3" name="Content Placeholder 2"/>
          <p:cNvSpPr>
            <a:spLocks noGrp="1"/>
          </p:cNvSpPr>
          <p:nvPr>
            <p:ph idx="1"/>
          </p:nvPr>
        </p:nvSpPr>
        <p:spPr/>
        <p:txBody>
          <a:bodyPr/>
          <a:lstStyle/>
          <a:p>
            <a:r>
              <a:rPr lang="en-US" dirty="0" smtClean="0"/>
              <a:t>A</a:t>
            </a:r>
            <a:r>
              <a:rPr lang="en-US" dirty="0"/>
              <a:t>: Drug has accepted medical use.</a:t>
            </a:r>
          </a:p>
          <a:p>
            <a:r>
              <a:rPr lang="en-US" dirty="0"/>
              <a:t>B: Drug has lowest potential for abuse.</a:t>
            </a:r>
          </a:p>
          <a:p>
            <a:r>
              <a:rPr lang="en-US" b="1" dirty="0"/>
              <a:t>Class examples: </a:t>
            </a:r>
            <a:r>
              <a:rPr lang="en-US" b="1" i="1" dirty="0" err="1"/>
              <a:t>Lomotil</a:t>
            </a:r>
            <a:r>
              <a:rPr lang="en-US" b="1" i="1" dirty="0"/>
              <a:t>, Phenergan, </a:t>
            </a:r>
            <a:r>
              <a:rPr lang="en-US" dirty="0"/>
              <a:t>and liquid suspensions.</a:t>
            </a:r>
          </a:p>
        </p:txBody>
      </p:sp>
    </p:spTree>
    <p:extLst>
      <p:ext uri="{BB962C8B-B14F-4D97-AF65-F5344CB8AC3E}">
        <p14:creationId xmlns:p14="http://schemas.microsoft.com/office/powerpoint/2010/main" val="1524466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Sanitation</a:t>
            </a:r>
            <a:endParaRPr lang="en-US" dirty="0"/>
          </a:p>
        </p:txBody>
      </p:sp>
      <p:sp>
        <p:nvSpPr>
          <p:cNvPr id="3" name="Content Placeholder 2"/>
          <p:cNvSpPr>
            <a:spLocks noGrp="1"/>
          </p:cNvSpPr>
          <p:nvPr>
            <p:ph idx="1"/>
          </p:nvPr>
        </p:nvSpPr>
        <p:spPr/>
        <p:txBody>
          <a:bodyPr/>
          <a:lstStyle/>
          <a:p>
            <a:r>
              <a:rPr lang="en-US" dirty="0" smtClean="0"/>
              <a:t>Sanitation </a:t>
            </a:r>
            <a:r>
              <a:rPr lang="en-US" dirty="0"/>
              <a:t>is the process of keeping something free of any elements that would endanger health. There are many methods used to keep the hospital environment and the animals and people within it sanitary</a:t>
            </a:r>
          </a:p>
        </p:txBody>
      </p:sp>
      <p:pic>
        <p:nvPicPr>
          <p:cNvPr id="5" name="Picture 4"/>
          <p:cNvPicPr>
            <a:picLocks noChangeAspect="1"/>
          </p:cNvPicPr>
          <p:nvPr/>
        </p:nvPicPr>
        <p:blipFill>
          <a:blip r:embed="rId2"/>
          <a:stretch>
            <a:fillRect/>
          </a:stretch>
        </p:blipFill>
        <p:spPr>
          <a:xfrm>
            <a:off x="3972595" y="3342369"/>
            <a:ext cx="3832001" cy="3175593"/>
          </a:xfrm>
          <a:prstGeom prst="rect">
            <a:avLst/>
          </a:prstGeom>
        </p:spPr>
      </p:pic>
    </p:spTree>
    <p:extLst>
      <p:ext uri="{BB962C8B-B14F-4D97-AF65-F5344CB8AC3E}">
        <p14:creationId xmlns:p14="http://schemas.microsoft.com/office/powerpoint/2010/main" val="3941919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will cover</a:t>
            </a:r>
            <a:endParaRPr lang="en-US" dirty="0"/>
          </a:p>
        </p:txBody>
      </p:sp>
      <p:sp>
        <p:nvSpPr>
          <p:cNvPr id="3" name="Content Placeholder 2"/>
          <p:cNvSpPr>
            <a:spLocks noGrp="1"/>
          </p:cNvSpPr>
          <p:nvPr>
            <p:ph idx="1"/>
          </p:nvPr>
        </p:nvSpPr>
        <p:spPr>
          <a:xfrm>
            <a:off x="437882" y="1223493"/>
            <a:ext cx="10915918" cy="4953470"/>
          </a:xfrm>
        </p:spPr>
        <p:txBody>
          <a:bodyPr>
            <a:normAutofit fontScale="92500" lnSpcReduction="10000"/>
          </a:bodyPr>
          <a:lstStyle/>
          <a:p>
            <a:r>
              <a:rPr lang="en-US" dirty="0"/>
              <a:t>OSHA</a:t>
            </a:r>
          </a:p>
          <a:p>
            <a:r>
              <a:rPr lang="en-US" dirty="0"/>
              <a:t>Types of Safety Hazards </a:t>
            </a:r>
            <a:endParaRPr lang="en-US" dirty="0" smtClean="0"/>
          </a:p>
          <a:p>
            <a:pPr lvl="1"/>
            <a:r>
              <a:rPr lang="en-US" dirty="0" smtClean="0"/>
              <a:t>Physical </a:t>
            </a:r>
            <a:r>
              <a:rPr lang="en-US" dirty="0"/>
              <a:t>hazards </a:t>
            </a:r>
            <a:endParaRPr lang="en-US" dirty="0" smtClean="0"/>
          </a:p>
          <a:p>
            <a:pPr lvl="1"/>
            <a:r>
              <a:rPr lang="en-US" dirty="0" smtClean="0"/>
              <a:t>Chemical </a:t>
            </a:r>
            <a:r>
              <a:rPr lang="en-US" dirty="0"/>
              <a:t>hazards </a:t>
            </a:r>
            <a:endParaRPr lang="en-US" dirty="0" smtClean="0"/>
          </a:p>
          <a:p>
            <a:pPr lvl="1"/>
            <a:r>
              <a:rPr lang="en-US" dirty="0" smtClean="0"/>
              <a:t>Biological </a:t>
            </a:r>
            <a:r>
              <a:rPr lang="en-US" dirty="0"/>
              <a:t>hazards </a:t>
            </a:r>
            <a:endParaRPr lang="en-US" dirty="0" smtClean="0"/>
          </a:p>
          <a:p>
            <a:pPr lvl="1"/>
            <a:r>
              <a:rPr lang="en-US" dirty="0" smtClean="0"/>
              <a:t>Zoonotic </a:t>
            </a:r>
            <a:r>
              <a:rPr lang="en-US" dirty="0" smtClean="0"/>
              <a:t>hazards</a:t>
            </a:r>
            <a:endParaRPr lang="en-US" dirty="0"/>
          </a:p>
          <a:p>
            <a:r>
              <a:rPr lang="en-US" dirty="0"/>
              <a:t>Safety Signs and Equipment Handling </a:t>
            </a:r>
            <a:endParaRPr lang="en-US" dirty="0" smtClean="0"/>
          </a:p>
          <a:p>
            <a:pPr lvl="1"/>
            <a:r>
              <a:rPr lang="en-US" dirty="0" smtClean="0"/>
              <a:t>Restraint </a:t>
            </a:r>
            <a:r>
              <a:rPr lang="en-US" dirty="0"/>
              <a:t>of Animals </a:t>
            </a:r>
            <a:endParaRPr lang="en-US" dirty="0" smtClean="0"/>
          </a:p>
          <a:p>
            <a:pPr lvl="1"/>
            <a:r>
              <a:rPr lang="en-US" dirty="0" smtClean="0"/>
              <a:t>Drug </a:t>
            </a:r>
            <a:r>
              <a:rPr lang="en-US" dirty="0"/>
              <a:t>Use </a:t>
            </a:r>
            <a:r>
              <a:rPr lang="en-US" dirty="0" smtClean="0"/>
              <a:t>and Safety</a:t>
            </a:r>
            <a:endParaRPr lang="en-US" dirty="0"/>
          </a:p>
          <a:p>
            <a:r>
              <a:rPr lang="en-US" dirty="0"/>
              <a:t>Sanitation</a:t>
            </a:r>
          </a:p>
          <a:p>
            <a:r>
              <a:rPr lang="en-US" dirty="0"/>
              <a:t>Types of sanitation </a:t>
            </a:r>
            <a:endParaRPr lang="en-US" dirty="0" smtClean="0"/>
          </a:p>
          <a:p>
            <a:pPr lvl="1"/>
            <a:r>
              <a:rPr lang="en-US" dirty="0" smtClean="0"/>
              <a:t>Commonly </a:t>
            </a:r>
            <a:r>
              <a:rPr lang="en-US" dirty="0"/>
              <a:t>used chemicals </a:t>
            </a:r>
            <a:endParaRPr lang="en-US" dirty="0" smtClean="0"/>
          </a:p>
          <a:p>
            <a:pPr lvl="1"/>
            <a:r>
              <a:rPr lang="en-US" dirty="0" smtClean="0"/>
              <a:t>Methods </a:t>
            </a:r>
            <a:r>
              <a:rPr lang="en-US" dirty="0"/>
              <a:t>of sanitation</a:t>
            </a:r>
          </a:p>
          <a:p>
            <a:endParaRPr lang="en-US" dirty="0"/>
          </a:p>
        </p:txBody>
      </p:sp>
      <p:pic>
        <p:nvPicPr>
          <p:cNvPr id="2050" name="Picture 2" descr="Image result for vet safe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4658" y="1809235"/>
            <a:ext cx="5049142" cy="3781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2909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sanitation</a:t>
            </a:r>
            <a:endParaRPr lang="en-US" dirty="0"/>
          </a:p>
        </p:txBody>
      </p:sp>
      <p:sp>
        <p:nvSpPr>
          <p:cNvPr id="3" name="Content Placeholder 2"/>
          <p:cNvSpPr>
            <a:spLocks noGrp="1"/>
          </p:cNvSpPr>
          <p:nvPr>
            <p:ph idx="1"/>
          </p:nvPr>
        </p:nvSpPr>
        <p:spPr/>
        <p:txBody>
          <a:bodyPr>
            <a:normAutofit/>
          </a:bodyPr>
          <a:lstStyle/>
          <a:p>
            <a:r>
              <a:rPr lang="en-US" dirty="0" smtClean="0"/>
              <a:t>Cleaning </a:t>
            </a:r>
            <a:r>
              <a:rPr lang="en-US" dirty="0"/>
              <a:t>–physically removing all visible signs of dirt and organic matter such as feces, blood, hair, etc.</a:t>
            </a:r>
          </a:p>
          <a:p>
            <a:r>
              <a:rPr lang="en-US" dirty="0"/>
              <a:t> </a:t>
            </a:r>
            <a:r>
              <a:rPr lang="en-US" dirty="0" smtClean="0"/>
              <a:t>Disinfecting </a:t>
            </a:r>
            <a:r>
              <a:rPr lang="en-US" dirty="0"/>
              <a:t>–destroying most microorganisms on nonliving things by physical or chemical means.</a:t>
            </a:r>
          </a:p>
          <a:p>
            <a:r>
              <a:rPr lang="en-US" dirty="0"/>
              <a:t> </a:t>
            </a:r>
            <a:r>
              <a:rPr lang="en-US" dirty="0" smtClean="0"/>
              <a:t>Sterilizing </a:t>
            </a:r>
            <a:r>
              <a:rPr lang="en-US" dirty="0"/>
              <a:t>– destroying all microorganisms and viruses on an object using chemicals and/or heat.</a:t>
            </a:r>
          </a:p>
          <a:p>
            <a:r>
              <a:rPr lang="en-US" dirty="0"/>
              <a:t> </a:t>
            </a:r>
            <a:r>
              <a:rPr lang="en-US" dirty="0" smtClean="0"/>
              <a:t>Antiseptics </a:t>
            </a:r>
            <a:r>
              <a:rPr lang="en-US" dirty="0"/>
              <a:t>– solutions that destroy microorganisms or inhibit their growth on living tissue.</a:t>
            </a:r>
          </a:p>
        </p:txBody>
      </p:sp>
    </p:spTree>
    <p:extLst>
      <p:ext uri="{BB962C8B-B14F-4D97-AF65-F5344CB8AC3E}">
        <p14:creationId xmlns:p14="http://schemas.microsoft.com/office/powerpoint/2010/main" val="3960446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29770" y="5286375"/>
            <a:ext cx="1543050" cy="1571625"/>
          </a:xfrm>
          <a:prstGeom prst="rect">
            <a:avLst/>
          </a:prstGeom>
        </p:spPr>
      </p:pic>
      <p:sp>
        <p:nvSpPr>
          <p:cNvPr id="2" name="Title 1"/>
          <p:cNvSpPr>
            <a:spLocks noGrp="1"/>
          </p:cNvSpPr>
          <p:nvPr>
            <p:ph type="title"/>
          </p:nvPr>
        </p:nvSpPr>
        <p:spPr/>
        <p:txBody>
          <a:bodyPr/>
          <a:lstStyle/>
          <a:p>
            <a:r>
              <a:rPr lang="en-US" dirty="0" smtClean="0"/>
              <a:t>Commonly used chemicals</a:t>
            </a:r>
            <a:endParaRPr lang="en-US" dirty="0"/>
          </a:p>
        </p:txBody>
      </p:sp>
      <p:sp>
        <p:nvSpPr>
          <p:cNvPr id="3" name="Content Placeholder 2"/>
          <p:cNvSpPr>
            <a:spLocks noGrp="1"/>
          </p:cNvSpPr>
          <p:nvPr>
            <p:ph sz="half" idx="1"/>
          </p:nvPr>
        </p:nvSpPr>
        <p:spPr>
          <a:xfrm>
            <a:off x="412124" y="1506828"/>
            <a:ext cx="5607676" cy="4670135"/>
          </a:xfrm>
        </p:spPr>
        <p:txBody>
          <a:bodyPr>
            <a:normAutofit fontScale="70000" lnSpcReduction="20000"/>
          </a:bodyPr>
          <a:lstStyle/>
          <a:p>
            <a:r>
              <a:rPr lang="en-US" dirty="0" smtClean="0"/>
              <a:t>Commonly Used Chemicals</a:t>
            </a:r>
          </a:p>
          <a:p>
            <a:r>
              <a:rPr lang="en-US" dirty="0" smtClean="0"/>
              <a:t>Alcohols – (ethyl alcohol, isopropyl alcohol, ethanol)</a:t>
            </a:r>
          </a:p>
          <a:p>
            <a:pPr lvl="1"/>
            <a:r>
              <a:rPr lang="en-US" dirty="0" smtClean="0"/>
              <a:t>Effective against gram positive and negative bacteria</a:t>
            </a:r>
          </a:p>
          <a:p>
            <a:pPr lvl="1"/>
            <a:r>
              <a:rPr lang="en-US" dirty="0" smtClean="0"/>
              <a:t>Usually diluted to 60-70%</a:t>
            </a:r>
          </a:p>
          <a:p>
            <a:pPr lvl="1"/>
            <a:r>
              <a:rPr lang="en-US" dirty="0" smtClean="0"/>
              <a:t>Irritating to tissues</a:t>
            </a:r>
          </a:p>
          <a:p>
            <a:pPr lvl="1"/>
            <a:r>
              <a:rPr lang="en-US" dirty="0" smtClean="0"/>
              <a:t>Used as a solvent for disinfectants and antiseptics</a:t>
            </a:r>
          </a:p>
          <a:p>
            <a:r>
              <a:rPr lang="en-US" dirty="0" smtClean="0"/>
              <a:t>Aldehydes – (</a:t>
            </a:r>
            <a:r>
              <a:rPr lang="en-US" dirty="0" err="1" smtClean="0"/>
              <a:t>gluteraldehyde</a:t>
            </a:r>
            <a:r>
              <a:rPr lang="en-US" dirty="0" smtClean="0"/>
              <a:t>, formaldehyde)</a:t>
            </a:r>
          </a:p>
          <a:p>
            <a:pPr lvl="1"/>
            <a:r>
              <a:rPr lang="en-US" dirty="0" smtClean="0"/>
              <a:t>Effective against gram positive and negative bacteria, fungi, and most viruses</a:t>
            </a:r>
          </a:p>
          <a:p>
            <a:pPr lvl="1"/>
            <a:r>
              <a:rPr lang="en-US" dirty="0" smtClean="0"/>
              <a:t>Irritating and toxic to tissues</a:t>
            </a:r>
          </a:p>
          <a:p>
            <a:r>
              <a:rPr lang="en-US" dirty="0" smtClean="0"/>
              <a:t>Chlorine – (bleach)</a:t>
            </a:r>
          </a:p>
          <a:p>
            <a:pPr lvl="1"/>
            <a:r>
              <a:rPr lang="en-US" dirty="0" smtClean="0"/>
              <a:t>Effective against gram positive and negative bacteria, fungi, and most viruses</a:t>
            </a:r>
          </a:p>
          <a:p>
            <a:pPr lvl="1"/>
            <a:r>
              <a:rPr lang="en-US" dirty="0" smtClean="0"/>
              <a:t>Cheapest, most effective chemical disinfectant</a:t>
            </a:r>
          </a:p>
          <a:p>
            <a:pPr lvl="1"/>
            <a:r>
              <a:rPr lang="en-US" dirty="0" smtClean="0"/>
              <a:t>Irritating and toxic to tissues</a:t>
            </a:r>
          </a:p>
          <a:p>
            <a:endParaRPr lang="en-US" dirty="0" smtClean="0"/>
          </a:p>
          <a:p>
            <a:endParaRPr lang="en-US" dirty="0" smtClean="0"/>
          </a:p>
        </p:txBody>
      </p:sp>
      <p:sp>
        <p:nvSpPr>
          <p:cNvPr id="11" name="Content Placeholder 10"/>
          <p:cNvSpPr>
            <a:spLocks noGrp="1"/>
          </p:cNvSpPr>
          <p:nvPr>
            <p:ph sz="half" idx="2"/>
          </p:nvPr>
        </p:nvSpPr>
        <p:spPr>
          <a:xfrm>
            <a:off x="6096000" y="1506827"/>
            <a:ext cx="5683876" cy="4881093"/>
          </a:xfrm>
        </p:spPr>
        <p:txBody>
          <a:bodyPr>
            <a:normAutofit fontScale="70000" lnSpcReduction="20000"/>
          </a:bodyPr>
          <a:lstStyle/>
          <a:p>
            <a:r>
              <a:rPr lang="en-US" dirty="0" smtClean="0"/>
              <a:t>Iodine and </a:t>
            </a:r>
            <a:r>
              <a:rPr lang="en-US" dirty="0" err="1" smtClean="0"/>
              <a:t>Iodophors</a:t>
            </a:r>
            <a:r>
              <a:rPr lang="en-US" dirty="0" smtClean="0"/>
              <a:t> – (Betadine)</a:t>
            </a:r>
          </a:p>
          <a:p>
            <a:pPr lvl="1"/>
            <a:r>
              <a:rPr lang="en-US" dirty="0" smtClean="0"/>
              <a:t>Effective against gram positive and negative bacteria, and fungi</a:t>
            </a:r>
          </a:p>
          <a:p>
            <a:pPr lvl="1"/>
            <a:r>
              <a:rPr lang="en-US" dirty="0" smtClean="0"/>
              <a:t>Usually used in solution with water or alcohol</a:t>
            </a:r>
          </a:p>
          <a:p>
            <a:pPr lvl="1"/>
            <a:r>
              <a:rPr lang="en-US" dirty="0" err="1" smtClean="0"/>
              <a:t>Iodophors</a:t>
            </a:r>
            <a:r>
              <a:rPr lang="en-US" dirty="0" smtClean="0"/>
              <a:t> = iodine mixed with detergent to use as a surgical scrub</a:t>
            </a:r>
          </a:p>
          <a:p>
            <a:pPr lvl="1"/>
            <a:r>
              <a:rPr lang="en-US" dirty="0" smtClean="0"/>
              <a:t>Stains and irritates tissues</a:t>
            </a:r>
          </a:p>
          <a:p>
            <a:r>
              <a:rPr lang="en-US" dirty="0" smtClean="0"/>
              <a:t> Quaternary ammonias – (</a:t>
            </a:r>
            <a:r>
              <a:rPr lang="en-US" dirty="0" err="1" smtClean="0"/>
              <a:t>Centrimide</a:t>
            </a:r>
            <a:r>
              <a:rPr lang="en-US" dirty="0" smtClean="0"/>
              <a:t>, </a:t>
            </a:r>
            <a:r>
              <a:rPr lang="en-US" dirty="0" err="1" smtClean="0"/>
              <a:t>Quatsyl</a:t>
            </a:r>
            <a:r>
              <a:rPr lang="en-US" dirty="0" smtClean="0"/>
              <a:t>-D)</a:t>
            </a:r>
          </a:p>
          <a:p>
            <a:pPr lvl="1"/>
            <a:r>
              <a:rPr lang="en-US" dirty="0" smtClean="0"/>
              <a:t>Effective against gram positive bacteria and some gram negative bacteria, some fungi, and some viruses</a:t>
            </a:r>
          </a:p>
          <a:p>
            <a:pPr lvl="1"/>
            <a:r>
              <a:rPr lang="en-US" dirty="0" smtClean="0"/>
              <a:t>Deodorizes</a:t>
            </a:r>
          </a:p>
          <a:p>
            <a:endParaRPr lang="en-US" dirty="0" smtClean="0"/>
          </a:p>
          <a:p>
            <a:endParaRPr lang="en-US" dirty="0"/>
          </a:p>
        </p:txBody>
      </p:sp>
      <p:pic>
        <p:nvPicPr>
          <p:cNvPr id="7" name="Picture 6"/>
          <p:cNvPicPr>
            <a:picLocks noChangeAspect="1"/>
          </p:cNvPicPr>
          <p:nvPr/>
        </p:nvPicPr>
        <p:blipFill>
          <a:blip r:embed="rId3"/>
          <a:stretch>
            <a:fillRect/>
          </a:stretch>
        </p:blipFill>
        <p:spPr>
          <a:xfrm>
            <a:off x="7802718" y="4206026"/>
            <a:ext cx="2435985" cy="2435985"/>
          </a:xfrm>
          <a:prstGeom prst="rect">
            <a:avLst/>
          </a:prstGeom>
        </p:spPr>
      </p:pic>
    </p:spTree>
    <p:extLst>
      <p:ext uri="{BB962C8B-B14F-4D97-AF65-F5344CB8AC3E}">
        <p14:creationId xmlns:p14="http://schemas.microsoft.com/office/powerpoint/2010/main" val="18213857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of Sanitation</a:t>
            </a:r>
            <a:endParaRPr lang="en-US" dirty="0"/>
          </a:p>
        </p:txBody>
      </p:sp>
      <p:sp>
        <p:nvSpPr>
          <p:cNvPr id="3" name="Content Placeholder 2"/>
          <p:cNvSpPr>
            <a:spLocks noGrp="1"/>
          </p:cNvSpPr>
          <p:nvPr>
            <p:ph idx="1"/>
          </p:nvPr>
        </p:nvSpPr>
        <p:spPr>
          <a:xfrm>
            <a:off x="220014" y="1519706"/>
            <a:ext cx="8408832" cy="4773166"/>
          </a:xfrm>
        </p:spPr>
        <p:txBody>
          <a:bodyPr>
            <a:normAutofit lnSpcReduction="10000"/>
          </a:bodyPr>
          <a:lstStyle/>
          <a:p>
            <a:r>
              <a:rPr lang="en-US" dirty="0" smtClean="0"/>
              <a:t>There </a:t>
            </a:r>
            <a:r>
              <a:rPr lang="en-US" dirty="0"/>
              <a:t>are many methods of sanitation commonly used in the veterinary hospital. The method  chosen depends on the results that are desired and the cost.</a:t>
            </a:r>
          </a:p>
          <a:p>
            <a:r>
              <a:rPr lang="en-US" dirty="0"/>
              <a:t> </a:t>
            </a:r>
            <a:r>
              <a:rPr lang="en-US" dirty="0" smtClean="0"/>
              <a:t>Physical </a:t>
            </a:r>
            <a:r>
              <a:rPr lang="en-US" dirty="0"/>
              <a:t>Cleaning – using a chemical with a mop or sponge, i.e. scrubbing a patient for surgery or mopping a kennel floor.</a:t>
            </a:r>
          </a:p>
          <a:p>
            <a:pPr lvl="0"/>
            <a:r>
              <a:rPr lang="en-US" dirty="0"/>
              <a:t>Cold Sterilization – soaking items in a chemical disinfectant until they are used. This method is used for items too large to be autoclaved.</a:t>
            </a:r>
          </a:p>
          <a:p>
            <a:pPr lvl="0"/>
            <a:r>
              <a:rPr lang="en-US" dirty="0"/>
              <a:t>Dry Heat – incinerating an object or exposing it to flame, i.e. burning animal carcasses or infected tissue, or passing a microbiology “loop” through open flame</a:t>
            </a:r>
            <a:r>
              <a:rPr lang="en-US" dirty="0" smtClean="0"/>
              <a:t>.</a:t>
            </a:r>
            <a:endParaRPr lang="en-US" dirty="0"/>
          </a:p>
        </p:txBody>
      </p:sp>
      <p:pic>
        <p:nvPicPr>
          <p:cNvPr id="5" name="Picture 4"/>
          <p:cNvPicPr>
            <a:picLocks noChangeAspect="1"/>
          </p:cNvPicPr>
          <p:nvPr/>
        </p:nvPicPr>
        <p:blipFill>
          <a:blip r:embed="rId2"/>
          <a:stretch>
            <a:fillRect/>
          </a:stretch>
        </p:blipFill>
        <p:spPr>
          <a:xfrm>
            <a:off x="8886825" y="595781"/>
            <a:ext cx="2466975" cy="1847850"/>
          </a:xfrm>
          <a:prstGeom prst="rect">
            <a:avLst/>
          </a:prstGeom>
        </p:spPr>
      </p:pic>
      <p:pic>
        <p:nvPicPr>
          <p:cNvPr id="7" name="Picture 6"/>
          <p:cNvPicPr>
            <a:picLocks noChangeAspect="1"/>
          </p:cNvPicPr>
          <p:nvPr/>
        </p:nvPicPr>
        <p:blipFill>
          <a:blip r:embed="rId3"/>
          <a:stretch>
            <a:fillRect/>
          </a:stretch>
        </p:blipFill>
        <p:spPr>
          <a:xfrm>
            <a:off x="8886824" y="2839925"/>
            <a:ext cx="2466975" cy="1847850"/>
          </a:xfrm>
          <a:prstGeom prst="rect">
            <a:avLst/>
          </a:prstGeom>
        </p:spPr>
      </p:pic>
      <p:pic>
        <p:nvPicPr>
          <p:cNvPr id="9" name="Picture 8"/>
          <p:cNvPicPr>
            <a:picLocks noChangeAspect="1"/>
          </p:cNvPicPr>
          <p:nvPr/>
        </p:nvPicPr>
        <p:blipFill>
          <a:blip r:embed="rId4"/>
          <a:stretch>
            <a:fillRect/>
          </a:stretch>
        </p:blipFill>
        <p:spPr>
          <a:xfrm>
            <a:off x="8863011" y="4927374"/>
            <a:ext cx="2514600" cy="1819275"/>
          </a:xfrm>
          <a:prstGeom prst="rect">
            <a:avLst/>
          </a:prstGeom>
        </p:spPr>
      </p:pic>
    </p:spTree>
    <p:extLst>
      <p:ext uri="{BB962C8B-B14F-4D97-AF65-F5344CB8AC3E}">
        <p14:creationId xmlns:p14="http://schemas.microsoft.com/office/powerpoint/2010/main" val="16849925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037012" y="5299925"/>
            <a:ext cx="3248025" cy="1409700"/>
          </a:xfrm>
          <a:prstGeom prst="rect">
            <a:avLst/>
          </a:prstGeom>
        </p:spPr>
      </p:pic>
      <p:sp>
        <p:nvSpPr>
          <p:cNvPr id="2" name="Title 1"/>
          <p:cNvSpPr>
            <a:spLocks noGrp="1"/>
          </p:cNvSpPr>
          <p:nvPr>
            <p:ph type="title"/>
          </p:nvPr>
        </p:nvSpPr>
        <p:spPr/>
        <p:txBody>
          <a:bodyPr/>
          <a:lstStyle/>
          <a:p>
            <a:r>
              <a:rPr lang="en-US" dirty="0" smtClean="0"/>
              <a:t>Methods of Sanitation</a:t>
            </a:r>
            <a:endParaRPr lang="en-US" dirty="0"/>
          </a:p>
        </p:txBody>
      </p:sp>
      <p:sp>
        <p:nvSpPr>
          <p:cNvPr id="3" name="Content Placeholder 2"/>
          <p:cNvSpPr>
            <a:spLocks noGrp="1"/>
          </p:cNvSpPr>
          <p:nvPr>
            <p:ph idx="1"/>
          </p:nvPr>
        </p:nvSpPr>
        <p:spPr>
          <a:xfrm>
            <a:off x="220014" y="1442432"/>
            <a:ext cx="9130048" cy="5164429"/>
          </a:xfrm>
        </p:spPr>
        <p:txBody>
          <a:bodyPr>
            <a:normAutofit fontScale="92500"/>
          </a:bodyPr>
          <a:lstStyle/>
          <a:p>
            <a:pPr lvl="0"/>
            <a:r>
              <a:rPr lang="en-US" dirty="0" smtClean="0"/>
              <a:t>Radiation – using ultraviolet or gamma rays. UV rays are used to sterilize rooms; gamma rays sterilize rubber, plastic, gloves, and suture material. This method is expensive and dangerous to use.</a:t>
            </a:r>
          </a:p>
          <a:p>
            <a:pPr lvl="0"/>
            <a:r>
              <a:rPr lang="en-US" dirty="0" smtClean="0"/>
              <a:t>Filtration </a:t>
            </a:r>
            <a:r>
              <a:rPr lang="en-US" dirty="0"/>
              <a:t>– removing particles from the air using a physical barrier, i.e. using facemasks, gloves, and gowns or a ventilations system.</a:t>
            </a:r>
          </a:p>
          <a:p>
            <a:pPr lvl="0"/>
            <a:r>
              <a:rPr lang="en-US" dirty="0"/>
              <a:t>Ultrasound – passing high frequency sound waves through a solution to create a vibration that scrubs an object to remove debris. Ultrasound is commonly used in veterinary hospitals as a method of cleaning instruments.</a:t>
            </a:r>
          </a:p>
          <a:p>
            <a:pPr lvl="0"/>
            <a:r>
              <a:rPr lang="en-US" dirty="0"/>
              <a:t>Autoclave – a sealed chamber in which objects are exposed to heat and steam under pressure. Autoclaves are commonly used to sterilize items used in surgery</a:t>
            </a:r>
            <a:r>
              <a:rPr lang="en-US" dirty="0" smtClean="0"/>
              <a:t>.</a:t>
            </a:r>
            <a:endParaRPr lang="en-US" dirty="0"/>
          </a:p>
        </p:txBody>
      </p:sp>
      <p:pic>
        <p:nvPicPr>
          <p:cNvPr id="12290" name="Picture 2" descr="Image result for radiation sterilization veterin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4986" y="852488"/>
            <a:ext cx="26670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Image result for ultrasound sterilization veterina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66923" y="272415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589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a:t>
            </a:r>
            <a:endParaRPr lang="en-US" dirty="0"/>
          </a:p>
        </p:txBody>
      </p:sp>
      <p:sp>
        <p:nvSpPr>
          <p:cNvPr id="3" name="Content Placeholder 2"/>
          <p:cNvSpPr>
            <a:spLocks noGrp="1"/>
          </p:cNvSpPr>
          <p:nvPr>
            <p:ph idx="1"/>
          </p:nvPr>
        </p:nvSpPr>
        <p:spPr>
          <a:xfrm>
            <a:off x="838200" y="1812747"/>
            <a:ext cx="10515600" cy="4351338"/>
          </a:xfrm>
        </p:spPr>
        <p:txBody>
          <a:bodyPr/>
          <a:lstStyle/>
          <a:p>
            <a:r>
              <a:rPr lang="en-US" dirty="0"/>
              <a:t>People who work with animals are faced with potentially hazardous situations on a daily basis</a:t>
            </a:r>
            <a:r>
              <a:rPr lang="en-US" dirty="0" smtClean="0"/>
              <a:t>. </a:t>
            </a:r>
            <a:endParaRPr lang="en-US" dirty="0" smtClean="0"/>
          </a:p>
          <a:p>
            <a:r>
              <a:rPr lang="en-US" dirty="0" smtClean="0"/>
              <a:t>Other dangers</a:t>
            </a:r>
          </a:p>
          <a:p>
            <a:pPr lvl="1"/>
            <a:r>
              <a:rPr lang="en-US" dirty="0" smtClean="0"/>
              <a:t>hazardous chemicals</a:t>
            </a:r>
          </a:p>
          <a:p>
            <a:pPr lvl="1"/>
            <a:r>
              <a:rPr lang="en-US" dirty="0" smtClean="0"/>
              <a:t>animal wastes</a:t>
            </a:r>
          </a:p>
          <a:p>
            <a:pPr lvl="1"/>
            <a:r>
              <a:rPr lang="en-US" dirty="0" smtClean="0"/>
              <a:t>x-rays</a:t>
            </a:r>
          </a:p>
          <a:p>
            <a:r>
              <a:rPr lang="en-US" dirty="0" smtClean="0"/>
              <a:t>Everyone should be aware and safe!</a:t>
            </a:r>
            <a:endParaRPr lang="en-US" dirty="0"/>
          </a:p>
        </p:txBody>
      </p:sp>
      <p:pic>
        <p:nvPicPr>
          <p:cNvPr id="3074" name="Picture 2" descr="Image result for veterinarian getting b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6373" y="2621274"/>
            <a:ext cx="4865037" cy="3225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0451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OSHA</a:t>
            </a:r>
            <a:endParaRPr lang="en-US" dirty="0"/>
          </a:p>
        </p:txBody>
      </p:sp>
      <p:sp>
        <p:nvSpPr>
          <p:cNvPr id="3" name="Content Placeholder 2"/>
          <p:cNvSpPr>
            <a:spLocks noGrp="1"/>
          </p:cNvSpPr>
          <p:nvPr>
            <p:ph idx="1"/>
          </p:nvPr>
        </p:nvSpPr>
        <p:spPr>
          <a:xfrm>
            <a:off x="321972" y="1287887"/>
            <a:ext cx="11031828" cy="4889076"/>
          </a:xfrm>
        </p:spPr>
        <p:txBody>
          <a:bodyPr>
            <a:normAutofit/>
          </a:bodyPr>
          <a:lstStyle/>
          <a:p>
            <a:r>
              <a:rPr lang="en-US" dirty="0"/>
              <a:t>Occupational Health and Safety Act in 1970 and the Occupational Health and Safety Administration (OSHA) was </a:t>
            </a:r>
            <a:r>
              <a:rPr lang="en-US" dirty="0" smtClean="0"/>
              <a:t>created to</a:t>
            </a:r>
          </a:p>
          <a:p>
            <a:pPr lvl="1"/>
            <a:r>
              <a:rPr lang="en-US" dirty="0"/>
              <a:t>“assure safe and healthful working conditions for working men and women”</a:t>
            </a:r>
            <a:endParaRPr lang="en-US" dirty="0" smtClean="0"/>
          </a:p>
          <a:p>
            <a:r>
              <a:rPr lang="en-US" dirty="0" smtClean="0"/>
              <a:t>Government </a:t>
            </a:r>
            <a:r>
              <a:rPr lang="en-US" dirty="0"/>
              <a:t>agency, </a:t>
            </a:r>
            <a:r>
              <a:rPr lang="en-US" dirty="0" smtClean="0"/>
              <a:t>in </a:t>
            </a:r>
            <a:r>
              <a:rPr lang="en-US" dirty="0"/>
              <a:t>the U.S. Department of Labor, which regulates and monitors employee safety in the workplace.</a:t>
            </a:r>
          </a:p>
          <a:p>
            <a:r>
              <a:rPr lang="en-US" dirty="0" smtClean="0"/>
              <a:t>OSHA </a:t>
            </a:r>
            <a:r>
              <a:rPr lang="en-US" dirty="0"/>
              <a:t>developed a set of guidelines called the Hazard Communication Standard (HCS). </a:t>
            </a:r>
            <a:endParaRPr lang="en-US" dirty="0" smtClean="0"/>
          </a:p>
          <a:p>
            <a:pPr lvl="1"/>
            <a:r>
              <a:rPr lang="en-US" dirty="0" smtClean="0"/>
              <a:t>Compliance </a:t>
            </a:r>
            <a:r>
              <a:rPr lang="en-US" dirty="0"/>
              <a:t>with these guidelines is </a:t>
            </a:r>
            <a:r>
              <a:rPr lang="en-US" dirty="0" smtClean="0"/>
              <a:t>mandatory.</a:t>
            </a:r>
          </a:p>
          <a:p>
            <a:pPr lvl="1"/>
            <a:r>
              <a:rPr lang="en-US" dirty="0" smtClean="0"/>
              <a:t>“</a:t>
            </a:r>
            <a:r>
              <a:rPr lang="en-US" dirty="0"/>
              <a:t>Right to Know” when they are in a situation that could be a health hazard. </a:t>
            </a:r>
            <a:endParaRPr lang="en-US" dirty="0" smtClean="0"/>
          </a:p>
          <a:p>
            <a:pPr lvl="1"/>
            <a:r>
              <a:rPr lang="en-US" dirty="0" smtClean="0"/>
              <a:t>The </a:t>
            </a:r>
            <a:r>
              <a:rPr lang="en-US" dirty="0"/>
              <a:t>HCS places responsibility on the companies that manufacture hazardous  materials and on the employer</a:t>
            </a:r>
            <a:r>
              <a:rPr lang="en-US" dirty="0" smtClean="0"/>
              <a:t>.</a:t>
            </a:r>
            <a:endParaRPr lang="en-US" dirty="0"/>
          </a:p>
          <a:p>
            <a:endParaRPr lang="en-US" dirty="0"/>
          </a:p>
        </p:txBody>
      </p:sp>
      <p:pic>
        <p:nvPicPr>
          <p:cNvPr id="7" name="Picture 6"/>
          <p:cNvPicPr>
            <a:picLocks noChangeAspect="1"/>
          </p:cNvPicPr>
          <p:nvPr/>
        </p:nvPicPr>
        <p:blipFill>
          <a:blip r:embed="rId2"/>
          <a:stretch>
            <a:fillRect/>
          </a:stretch>
        </p:blipFill>
        <p:spPr>
          <a:xfrm>
            <a:off x="4821663" y="365125"/>
            <a:ext cx="5124450" cy="885825"/>
          </a:xfrm>
          <a:prstGeom prst="rect">
            <a:avLst/>
          </a:prstGeom>
        </p:spPr>
      </p:pic>
    </p:spTree>
    <p:extLst>
      <p:ext uri="{BB962C8B-B14F-4D97-AF65-F5344CB8AC3E}">
        <p14:creationId xmlns:p14="http://schemas.microsoft.com/office/powerpoint/2010/main" val="938397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MSDS</a:t>
            </a:r>
            <a:endParaRPr lang="en-US" dirty="0"/>
          </a:p>
        </p:txBody>
      </p:sp>
      <p:sp>
        <p:nvSpPr>
          <p:cNvPr id="3" name="Content Placeholder 2"/>
          <p:cNvSpPr>
            <a:spLocks noGrp="1"/>
          </p:cNvSpPr>
          <p:nvPr>
            <p:ph idx="1"/>
          </p:nvPr>
        </p:nvSpPr>
        <p:spPr>
          <a:xfrm>
            <a:off x="399245" y="1352282"/>
            <a:ext cx="10954555" cy="5267459"/>
          </a:xfrm>
        </p:spPr>
        <p:txBody>
          <a:bodyPr>
            <a:normAutofit fontScale="85000" lnSpcReduction="20000"/>
          </a:bodyPr>
          <a:lstStyle/>
          <a:p>
            <a:r>
              <a:rPr lang="en-US" dirty="0" smtClean="0"/>
              <a:t>Manufacturers are required to label their chemicals clearly and apply warnings if the chemical is flammable, corrosive, or poisonous. </a:t>
            </a:r>
            <a:endParaRPr lang="en-US" dirty="0" smtClean="0"/>
          </a:p>
          <a:p>
            <a:r>
              <a:rPr lang="en-US" dirty="0" smtClean="0"/>
              <a:t>They </a:t>
            </a:r>
            <a:r>
              <a:rPr lang="en-US" dirty="0" smtClean="0"/>
              <a:t>must also provide an MSDS (</a:t>
            </a:r>
            <a:r>
              <a:rPr lang="en-US" b="1" dirty="0" smtClean="0"/>
              <a:t>Material Safety Data Sheet</a:t>
            </a:r>
            <a:r>
              <a:rPr lang="en-US" dirty="0" smtClean="0"/>
              <a:t>) for every chemical. </a:t>
            </a:r>
            <a:endParaRPr lang="en-US" dirty="0" smtClean="0"/>
          </a:p>
          <a:p>
            <a:r>
              <a:rPr lang="en-US" dirty="0" smtClean="0"/>
              <a:t>The </a:t>
            </a:r>
            <a:r>
              <a:rPr lang="en-US" dirty="0" smtClean="0"/>
              <a:t>MSDS must include the following 8 sections:</a:t>
            </a:r>
          </a:p>
          <a:p>
            <a:pPr lvl="1"/>
            <a:r>
              <a:rPr lang="en-US" dirty="0" smtClean="0"/>
              <a:t>Manufacturer </a:t>
            </a:r>
            <a:r>
              <a:rPr lang="en-US" dirty="0"/>
              <a:t>Information</a:t>
            </a:r>
            <a:endParaRPr lang="en-US" sz="2000" dirty="0"/>
          </a:p>
          <a:p>
            <a:pPr lvl="1"/>
            <a:r>
              <a:rPr lang="en-US" dirty="0"/>
              <a:t>Hazard Ingredients/ Identity Information</a:t>
            </a:r>
            <a:endParaRPr lang="en-US" sz="2000" dirty="0"/>
          </a:p>
          <a:p>
            <a:pPr lvl="1"/>
            <a:r>
              <a:rPr lang="en-US" dirty="0"/>
              <a:t>Physical/Chemical Characteristics</a:t>
            </a:r>
            <a:endParaRPr lang="en-US" sz="2000" dirty="0"/>
          </a:p>
          <a:p>
            <a:pPr lvl="1"/>
            <a:r>
              <a:rPr lang="en-US" dirty="0"/>
              <a:t>Fire and Explosion Hazard Data</a:t>
            </a:r>
            <a:endParaRPr lang="en-US" sz="2000" dirty="0"/>
          </a:p>
          <a:p>
            <a:pPr lvl="1"/>
            <a:r>
              <a:rPr lang="en-US" dirty="0"/>
              <a:t>Reactivity Data</a:t>
            </a:r>
            <a:endParaRPr lang="en-US" sz="2000" dirty="0"/>
          </a:p>
          <a:p>
            <a:pPr lvl="1"/>
            <a:r>
              <a:rPr lang="en-US" dirty="0"/>
              <a:t>Health Hazard Data</a:t>
            </a:r>
            <a:endParaRPr lang="en-US" sz="2000" dirty="0"/>
          </a:p>
          <a:p>
            <a:pPr lvl="1"/>
            <a:r>
              <a:rPr lang="en-US" dirty="0"/>
              <a:t>Precautions for Safe Handling and Use</a:t>
            </a:r>
            <a:endParaRPr lang="en-US" sz="2000" dirty="0"/>
          </a:p>
          <a:p>
            <a:pPr lvl="1"/>
            <a:r>
              <a:rPr lang="en-US" dirty="0"/>
              <a:t>Control Measures</a:t>
            </a:r>
            <a:endParaRPr lang="en-US" sz="2000" dirty="0"/>
          </a:p>
          <a:p>
            <a:r>
              <a:rPr lang="en-US" dirty="0"/>
              <a:t> </a:t>
            </a:r>
            <a:r>
              <a:rPr lang="en-US" dirty="0" smtClean="0"/>
              <a:t>Employers </a:t>
            </a:r>
            <a:r>
              <a:rPr lang="en-US" dirty="0"/>
              <a:t>must devise a written training program for their employees. </a:t>
            </a:r>
            <a:endParaRPr lang="en-US" dirty="0" smtClean="0"/>
          </a:p>
          <a:p>
            <a:pPr lvl="1"/>
            <a:r>
              <a:rPr lang="en-US" dirty="0" smtClean="0"/>
              <a:t>Must </a:t>
            </a:r>
            <a:r>
              <a:rPr lang="en-US" dirty="0"/>
              <a:t>educate employees on the hazards associated with the use of specific chemicals, the use of protective clothing, </a:t>
            </a:r>
            <a:r>
              <a:rPr lang="en-US" dirty="0" smtClean="0"/>
              <a:t>and how </a:t>
            </a:r>
            <a:r>
              <a:rPr lang="en-US" dirty="0"/>
              <a:t>to use the MSDS. </a:t>
            </a:r>
            <a:endParaRPr lang="en-US" dirty="0" smtClean="0"/>
          </a:p>
          <a:p>
            <a:pPr lvl="1"/>
            <a:r>
              <a:rPr lang="en-US" dirty="0" smtClean="0"/>
              <a:t>All </a:t>
            </a:r>
            <a:r>
              <a:rPr lang="en-US" dirty="0"/>
              <a:t>businesses are required to comply with OSHA safety standards and laws and </a:t>
            </a:r>
            <a:r>
              <a:rPr lang="en-US" dirty="0" smtClean="0"/>
              <a:t>are subject </a:t>
            </a:r>
            <a:r>
              <a:rPr lang="en-US" dirty="0"/>
              <a:t>to large fines if they fail to comply.</a:t>
            </a:r>
          </a:p>
          <a:p>
            <a:endParaRPr lang="en-US" dirty="0"/>
          </a:p>
        </p:txBody>
      </p:sp>
      <p:pic>
        <p:nvPicPr>
          <p:cNvPr id="5" name="Picture 4"/>
          <p:cNvPicPr>
            <a:picLocks noChangeAspect="1"/>
          </p:cNvPicPr>
          <p:nvPr/>
        </p:nvPicPr>
        <p:blipFill>
          <a:blip r:embed="rId2"/>
          <a:stretch>
            <a:fillRect/>
          </a:stretch>
        </p:blipFill>
        <p:spPr>
          <a:xfrm>
            <a:off x="7134492" y="2438735"/>
            <a:ext cx="3455519" cy="2455237"/>
          </a:xfrm>
          <a:prstGeom prst="rect">
            <a:avLst/>
          </a:prstGeom>
        </p:spPr>
      </p:pic>
    </p:spTree>
    <p:extLst>
      <p:ext uri="{BB962C8B-B14F-4D97-AF65-F5344CB8AC3E}">
        <p14:creationId xmlns:p14="http://schemas.microsoft.com/office/powerpoint/2010/main" val="1594510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Physical Hazards</a:t>
            </a:r>
            <a:endParaRPr lang="en-US" dirty="0"/>
          </a:p>
        </p:txBody>
      </p:sp>
      <p:sp>
        <p:nvSpPr>
          <p:cNvPr id="3" name="Content Placeholder 2"/>
          <p:cNvSpPr>
            <a:spLocks noGrp="1"/>
          </p:cNvSpPr>
          <p:nvPr>
            <p:ph idx="1"/>
          </p:nvPr>
        </p:nvSpPr>
        <p:spPr>
          <a:xfrm>
            <a:off x="0" y="1289050"/>
            <a:ext cx="6294783" cy="5390046"/>
          </a:xfrm>
        </p:spPr>
        <p:txBody>
          <a:bodyPr>
            <a:normAutofit fontScale="85000" lnSpcReduction="20000"/>
          </a:bodyPr>
          <a:lstStyle/>
          <a:p>
            <a:r>
              <a:rPr lang="en-US" dirty="0" smtClean="0"/>
              <a:t>Physical </a:t>
            </a:r>
            <a:r>
              <a:rPr lang="en-US" dirty="0"/>
              <a:t>injuries from animals are the most common </a:t>
            </a:r>
            <a:r>
              <a:rPr lang="en-US" dirty="0" smtClean="0"/>
              <a:t>type.</a:t>
            </a:r>
          </a:p>
          <a:p>
            <a:pPr lvl="1"/>
            <a:r>
              <a:rPr lang="en-US" dirty="0" smtClean="0"/>
              <a:t>Frightened </a:t>
            </a:r>
            <a:r>
              <a:rPr lang="en-US" dirty="0"/>
              <a:t>or nervous animals may bite, kick, and scratch when being handled</a:t>
            </a:r>
            <a:r>
              <a:rPr lang="en-US" dirty="0" smtClean="0"/>
              <a:t>.</a:t>
            </a:r>
          </a:p>
          <a:p>
            <a:pPr lvl="1"/>
            <a:r>
              <a:rPr lang="en-US" dirty="0" smtClean="0"/>
              <a:t>More dangerous when </a:t>
            </a:r>
            <a:r>
              <a:rPr lang="en-US" dirty="0"/>
              <a:t>working with farm animals due to their size. </a:t>
            </a:r>
            <a:endParaRPr lang="en-US" dirty="0" smtClean="0"/>
          </a:p>
          <a:p>
            <a:pPr lvl="1"/>
            <a:r>
              <a:rPr lang="en-US" dirty="0" smtClean="0"/>
              <a:t>Cats </a:t>
            </a:r>
            <a:r>
              <a:rPr lang="en-US" dirty="0"/>
              <a:t>also present a specific </a:t>
            </a:r>
            <a:r>
              <a:rPr lang="en-US" dirty="0" smtClean="0"/>
              <a:t>hazard</a:t>
            </a:r>
            <a:r>
              <a:rPr lang="en-US" dirty="0" smtClean="0"/>
              <a:t>, cat scratch fever</a:t>
            </a:r>
            <a:r>
              <a:rPr lang="en-US" dirty="0" smtClean="0"/>
              <a:t>.</a:t>
            </a:r>
            <a:endParaRPr lang="en-US" dirty="0"/>
          </a:p>
          <a:p>
            <a:r>
              <a:rPr lang="en-US" dirty="0"/>
              <a:t>Other physical injuries </a:t>
            </a:r>
            <a:r>
              <a:rPr lang="en-US" dirty="0" smtClean="0"/>
              <a:t>include:</a:t>
            </a:r>
          </a:p>
          <a:p>
            <a:pPr lvl="1"/>
            <a:r>
              <a:rPr lang="en-US" dirty="0" smtClean="0"/>
              <a:t>Back </a:t>
            </a:r>
            <a:r>
              <a:rPr lang="en-US" dirty="0"/>
              <a:t>injuries due to improper </a:t>
            </a:r>
            <a:r>
              <a:rPr lang="en-US" dirty="0" smtClean="0"/>
              <a:t>lifting</a:t>
            </a:r>
            <a:endParaRPr lang="en-US" dirty="0"/>
          </a:p>
          <a:p>
            <a:pPr lvl="1"/>
            <a:r>
              <a:rPr lang="en-US" dirty="0"/>
              <a:t>Falls on wet floors</a:t>
            </a:r>
          </a:p>
          <a:p>
            <a:pPr lvl="1"/>
            <a:r>
              <a:rPr lang="en-US" dirty="0"/>
              <a:t>Exposure to </a:t>
            </a:r>
            <a:r>
              <a:rPr lang="en-US" dirty="0" smtClean="0"/>
              <a:t>x-rays</a:t>
            </a:r>
            <a:endParaRPr lang="en-US" dirty="0"/>
          </a:p>
          <a:p>
            <a:r>
              <a:rPr lang="en-US" dirty="0"/>
              <a:t>To prevent injury proper clothing and footwear should always be worn when working  with  animals. </a:t>
            </a:r>
            <a:endParaRPr lang="en-US" dirty="0" smtClean="0"/>
          </a:p>
          <a:p>
            <a:r>
              <a:rPr lang="en-US" dirty="0" smtClean="0"/>
              <a:t>Learning </a:t>
            </a:r>
            <a:r>
              <a:rPr lang="en-US" dirty="0"/>
              <a:t>animal behavior and the correct handling and restraint techniques can help prevent injuries.</a:t>
            </a:r>
          </a:p>
          <a:p>
            <a:endParaRPr lang="en-US" dirty="0"/>
          </a:p>
        </p:txBody>
      </p:sp>
      <p:pic>
        <p:nvPicPr>
          <p:cNvPr id="6146" name="Picture 2" descr="Image result for cow ki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404" y="95250"/>
            <a:ext cx="5191776" cy="38888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6294782" y="4082603"/>
            <a:ext cx="5530193" cy="2596493"/>
          </a:xfrm>
          <a:prstGeom prst="rect">
            <a:avLst/>
          </a:prstGeom>
        </p:spPr>
      </p:pic>
    </p:spTree>
    <p:extLst>
      <p:ext uri="{BB962C8B-B14F-4D97-AF65-F5344CB8AC3E}">
        <p14:creationId xmlns:p14="http://schemas.microsoft.com/office/powerpoint/2010/main" val="1582479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Chemical Hazards</a:t>
            </a:r>
            <a:r>
              <a:rPr lang="en-US" dirty="0" smtClean="0"/>
              <a:t/>
            </a:r>
            <a:br>
              <a:rPr lang="en-US" dirty="0" smtClean="0"/>
            </a:br>
            <a:endParaRPr lang="en-US" dirty="0"/>
          </a:p>
        </p:txBody>
      </p:sp>
      <p:sp>
        <p:nvSpPr>
          <p:cNvPr id="3" name="Content Placeholder 2"/>
          <p:cNvSpPr>
            <a:spLocks noGrp="1"/>
          </p:cNvSpPr>
          <p:nvPr>
            <p:ph idx="1"/>
          </p:nvPr>
        </p:nvSpPr>
        <p:spPr>
          <a:xfrm>
            <a:off x="245772" y="1027906"/>
            <a:ext cx="7803524" cy="5553198"/>
          </a:xfrm>
        </p:spPr>
        <p:txBody>
          <a:bodyPr>
            <a:normAutofit/>
          </a:bodyPr>
          <a:lstStyle/>
          <a:p>
            <a:r>
              <a:rPr lang="en-US" dirty="0" smtClean="0"/>
              <a:t>Many </a:t>
            </a:r>
            <a:r>
              <a:rPr lang="en-US" dirty="0"/>
              <a:t>hazardous chemicals are routinely used in the veterinary  hospital.    </a:t>
            </a:r>
            <a:endParaRPr lang="en-US" dirty="0" smtClean="0"/>
          </a:p>
          <a:p>
            <a:pPr lvl="1"/>
            <a:r>
              <a:rPr lang="en-US" dirty="0" smtClean="0"/>
              <a:t>Drugs</a:t>
            </a:r>
            <a:r>
              <a:rPr lang="en-US" dirty="0"/>
              <a:t>, </a:t>
            </a:r>
            <a:r>
              <a:rPr lang="en-US" dirty="0" smtClean="0"/>
              <a:t>cleaning agents</a:t>
            </a:r>
            <a:r>
              <a:rPr lang="en-US" dirty="0"/>
              <a:t>,  insecticides,  and  anesthetic gases.	</a:t>
            </a:r>
            <a:endParaRPr lang="en-US" dirty="0" smtClean="0"/>
          </a:p>
          <a:p>
            <a:pPr lvl="1"/>
            <a:r>
              <a:rPr lang="en-US" dirty="0" smtClean="0"/>
              <a:t>Can </a:t>
            </a:r>
            <a:r>
              <a:rPr lang="en-US" dirty="0"/>
              <a:t>cause damage to the skin and </a:t>
            </a:r>
            <a:r>
              <a:rPr lang="en-US" dirty="0" smtClean="0"/>
              <a:t>eyes and </a:t>
            </a:r>
            <a:r>
              <a:rPr lang="en-US" dirty="0"/>
              <a:t>to the lungs if they are </a:t>
            </a:r>
            <a:r>
              <a:rPr lang="en-US" dirty="0" smtClean="0"/>
              <a:t>inhaled.</a:t>
            </a:r>
          </a:p>
          <a:p>
            <a:pPr lvl="1"/>
            <a:r>
              <a:rPr lang="en-US" dirty="0" smtClean="0"/>
              <a:t>Some </a:t>
            </a:r>
            <a:r>
              <a:rPr lang="en-US" dirty="0"/>
              <a:t>chemicals may also cause abortion and/or fetal abnormalities if absorbed into the bloodstream.</a:t>
            </a:r>
          </a:p>
          <a:p>
            <a:r>
              <a:rPr lang="en-US" dirty="0" smtClean="0"/>
              <a:t>Knowing </a:t>
            </a:r>
            <a:r>
              <a:rPr lang="en-US" dirty="0"/>
              <a:t>the proper use for each substance and using safety measures is the best way to protect against a chemical accident. </a:t>
            </a:r>
            <a:endParaRPr lang="en-US" dirty="0" smtClean="0"/>
          </a:p>
          <a:p>
            <a:r>
              <a:rPr lang="en-US" dirty="0" smtClean="0"/>
              <a:t>Never </a:t>
            </a:r>
            <a:r>
              <a:rPr lang="en-US" dirty="0"/>
              <a:t>use chemicals for other than their intended use and never mix chemicals together.</a:t>
            </a:r>
          </a:p>
          <a:p>
            <a:endParaRPr lang="en-US" dirty="0"/>
          </a:p>
        </p:txBody>
      </p:sp>
      <p:pic>
        <p:nvPicPr>
          <p:cNvPr id="5" name="Picture 4"/>
          <p:cNvPicPr>
            <a:picLocks noChangeAspect="1"/>
          </p:cNvPicPr>
          <p:nvPr/>
        </p:nvPicPr>
        <p:blipFill>
          <a:blip r:embed="rId2"/>
          <a:stretch>
            <a:fillRect/>
          </a:stretch>
        </p:blipFill>
        <p:spPr>
          <a:xfrm>
            <a:off x="7959144" y="600868"/>
            <a:ext cx="4250889" cy="2915063"/>
          </a:xfrm>
          <a:prstGeom prst="rect">
            <a:avLst/>
          </a:prstGeom>
        </p:spPr>
      </p:pic>
      <p:pic>
        <p:nvPicPr>
          <p:cNvPr id="7" name="Picture 6"/>
          <p:cNvPicPr>
            <a:picLocks noChangeAspect="1"/>
          </p:cNvPicPr>
          <p:nvPr/>
        </p:nvPicPr>
        <p:blipFill>
          <a:blip r:embed="rId3"/>
          <a:stretch>
            <a:fillRect/>
          </a:stretch>
        </p:blipFill>
        <p:spPr>
          <a:xfrm>
            <a:off x="8185261" y="3751674"/>
            <a:ext cx="3966389" cy="2970963"/>
          </a:xfrm>
          <a:prstGeom prst="rect">
            <a:avLst/>
          </a:prstGeom>
        </p:spPr>
      </p:pic>
    </p:spTree>
    <p:extLst>
      <p:ext uri="{BB962C8B-B14F-4D97-AF65-F5344CB8AC3E}">
        <p14:creationId xmlns:p14="http://schemas.microsoft.com/office/powerpoint/2010/main" val="2302178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Biological Hazards</a:t>
            </a:r>
            <a:endParaRPr lang="en-US" dirty="0"/>
          </a:p>
        </p:txBody>
      </p:sp>
      <p:sp>
        <p:nvSpPr>
          <p:cNvPr id="3" name="Content Placeholder 2"/>
          <p:cNvSpPr>
            <a:spLocks noGrp="1"/>
          </p:cNvSpPr>
          <p:nvPr>
            <p:ph idx="1"/>
          </p:nvPr>
        </p:nvSpPr>
        <p:spPr>
          <a:xfrm>
            <a:off x="155620" y="1490775"/>
            <a:ext cx="10147479" cy="5154724"/>
          </a:xfrm>
        </p:spPr>
        <p:txBody>
          <a:bodyPr>
            <a:normAutofit fontScale="85000" lnSpcReduction="20000"/>
          </a:bodyPr>
          <a:lstStyle/>
          <a:p>
            <a:r>
              <a:rPr lang="en-US" dirty="0" smtClean="0"/>
              <a:t>Biohazards </a:t>
            </a:r>
            <a:r>
              <a:rPr lang="en-US" dirty="0"/>
              <a:t>include living tissue and </a:t>
            </a:r>
            <a:r>
              <a:rPr lang="en-US" dirty="0" smtClean="0"/>
              <a:t>organisms, blood</a:t>
            </a:r>
            <a:r>
              <a:rPr lang="en-US" dirty="0"/>
              <a:t>, urine, live vaccines, and any medical  </a:t>
            </a:r>
            <a:r>
              <a:rPr lang="en-US" dirty="0" smtClean="0"/>
              <a:t>waste that </a:t>
            </a:r>
            <a:r>
              <a:rPr lang="en-US" dirty="0"/>
              <a:t>has come in contact with living tissue such as: blood or urine soaked blankets and bandage materials, needles and scalpels (commonly called “sharps</a:t>
            </a:r>
            <a:r>
              <a:rPr lang="en-US" dirty="0" smtClean="0"/>
              <a:t>”).</a:t>
            </a:r>
            <a:endParaRPr lang="en-US" dirty="0"/>
          </a:p>
          <a:p>
            <a:r>
              <a:rPr lang="en-US" dirty="0" smtClean="0"/>
              <a:t>They </a:t>
            </a:r>
            <a:r>
              <a:rPr lang="en-US" dirty="0"/>
              <a:t>can spread disease from one animal to another or from animals to humans. </a:t>
            </a:r>
            <a:endParaRPr lang="en-US" dirty="0" smtClean="0"/>
          </a:p>
          <a:p>
            <a:r>
              <a:rPr lang="en-US" dirty="0" smtClean="0"/>
              <a:t>The </a:t>
            </a:r>
            <a:r>
              <a:rPr lang="en-US" dirty="0"/>
              <a:t>federal Medical </a:t>
            </a:r>
            <a:r>
              <a:rPr lang="en-US" dirty="0" smtClean="0"/>
              <a:t>Waste </a:t>
            </a:r>
            <a:r>
              <a:rPr lang="en-US" dirty="0"/>
              <a:t>Tracking Act of 1988 regulates the disposal of medical wastes and biohazards. </a:t>
            </a:r>
            <a:endParaRPr lang="en-US" dirty="0" smtClean="0"/>
          </a:p>
          <a:p>
            <a:r>
              <a:rPr lang="en-US" dirty="0" smtClean="0"/>
              <a:t>Environmental </a:t>
            </a:r>
            <a:r>
              <a:rPr lang="en-US" dirty="0"/>
              <a:t>Protection Agency (EPA) determines what regulations must be followed when disposing of biohazards.</a:t>
            </a:r>
          </a:p>
          <a:p>
            <a:r>
              <a:rPr lang="en-US" dirty="0" smtClean="0"/>
              <a:t>All </a:t>
            </a:r>
            <a:r>
              <a:rPr lang="en-US" dirty="0"/>
              <a:t>“sharps” must be disposed of in red, sealed containers called sharps containers. </a:t>
            </a:r>
            <a:endParaRPr lang="en-US" dirty="0" smtClean="0"/>
          </a:p>
          <a:p>
            <a:pPr lvl="1"/>
            <a:r>
              <a:rPr lang="en-US" dirty="0" smtClean="0"/>
              <a:t>All </a:t>
            </a:r>
            <a:r>
              <a:rPr lang="en-US" dirty="0"/>
              <a:t>sharps containers are labeled with the biohazard symbol. </a:t>
            </a:r>
            <a:endParaRPr lang="en-US" dirty="0" smtClean="0"/>
          </a:p>
          <a:p>
            <a:r>
              <a:rPr lang="en-US" dirty="0" smtClean="0"/>
              <a:t>Medical </a:t>
            </a:r>
            <a:r>
              <a:rPr lang="en-US" dirty="0"/>
              <a:t>wastes must be sterilized, incinerated, or chemically disinfected before they are disposed of. </a:t>
            </a:r>
            <a:endParaRPr lang="en-US" dirty="0" smtClean="0"/>
          </a:p>
          <a:p>
            <a:r>
              <a:rPr lang="en-US" dirty="0" smtClean="0"/>
              <a:t>Gloves </a:t>
            </a:r>
            <a:r>
              <a:rPr lang="en-US" dirty="0"/>
              <a:t>and protective clothing should be worn when handling biohazards.</a:t>
            </a:r>
          </a:p>
        </p:txBody>
      </p:sp>
      <p:pic>
        <p:nvPicPr>
          <p:cNvPr id="5" name="Picture 4"/>
          <p:cNvPicPr>
            <a:picLocks noChangeAspect="1"/>
          </p:cNvPicPr>
          <p:nvPr/>
        </p:nvPicPr>
        <p:blipFill>
          <a:blip r:embed="rId2"/>
          <a:stretch>
            <a:fillRect/>
          </a:stretch>
        </p:blipFill>
        <p:spPr>
          <a:xfrm>
            <a:off x="10303099" y="2504583"/>
            <a:ext cx="1685925" cy="2686050"/>
          </a:xfrm>
          <a:prstGeom prst="rect">
            <a:avLst/>
          </a:prstGeom>
        </p:spPr>
      </p:pic>
    </p:spTree>
    <p:extLst>
      <p:ext uri="{BB962C8B-B14F-4D97-AF65-F5344CB8AC3E}">
        <p14:creationId xmlns:p14="http://schemas.microsoft.com/office/powerpoint/2010/main" val="201870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494593" y="4041226"/>
            <a:ext cx="4607551" cy="2695574"/>
          </a:xfrm>
          <a:prstGeom prst="rect">
            <a:avLst/>
          </a:prstGeom>
        </p:spPr>
      </p:pic>
      <p:sp>
        <p:nvSpPr>
          <p:cNvPr id="2" name="Title 1"/>
          <p:cNvSpPr>
            <a:spLocks noGrp="1"/>
          </p:cNvSpPr>
          <p:nvPr>
            <p:ph type="title"/>
          </p:nvPr>
        </p:nvSpPr>
        <p:spPr/>
        <p:txBody>
          <a:bodyPr/>
          <a:lstStyle/>
          <a:p>
            <a:r>
              <a:rPr lang="en-US" dirty="0" smtClean="0"/>
              <a:t>Zoonotic Hazards</a:t>
            </a:r>
            <a:endParaRPr lang="en-US" dirty="0"/>
          </a:p>
        </p:txBody>
      </p:sp>
      <p:sp>
        <p:nvSpPr>
          <p:cNvPr id="3" name="Content Placeholder 2"/>
          <p:cNvSpPr>
            <a:spLocks noGrp="1"/>
          </p:cNvSpPr>
          <p:nvPr>
            <p:ph sz="half" idx="1"/>
          </p:nvPr>
        </p:nvSpPr>
        <p:spPr>
          <a:xfrm>
            <a:off x="194256" y="1387742"/>
            <a:ext cx="5181600" cy="5335029"/>
          </a:xfrm>
        </p:spPr>
        <p:txBody>
          <a:bodyPr>
            <a:normAutofit fontScale="70000" lnSpcReduction="20000"/>
          </a:bodyPr>
          <a:lstStyle/>
          <a:p>
            <a:r>
              <a:rPr lang="en-US" dirty="0" smtClean="0"/>
              <a:t>A </a:t>
            </a:r>
            <a:r>
              <a:rPr lang="en-US" dirty="0"/>
              <a:t>zoonotic hazard is any disease that can be passed from animals to humans.  Viruses, bacteria, parasites, and fungi can cause zoonotic disease.</a:t>
            </a:r>
            <a:endParaRPr lang="en-US" sz="2400" dirty="0"/>
          </a:p>
          <a:p>
            <a:r>
              <a:rPr lang="en-US" dirty="0"/>
              <a:t> </a:t>
            </a:r>
            <a:r>
              <a:rPr lang="en-US" dirty="0" smtClean="0"/>
              <a:t>Viral </a:t>
            </a:r>
            <a:r>
              <a:rPr lang="en-US" dirty="0"/>
              <a:t>Diseases</a:t>
            </a:r>
            <a:endParaRPr lang="en-US" sz="2400" dirty="0"/>
          </a:p>
          <a:p>
            <a:pPr lvl="1"/>
            <a:r>
              <a:rPr lang="en-US" dirty="0"/>
              <a:t>Rabies (Hydrophobia)</a:t>
            </a:r>
            <a:endParaRPr lang="en-US" sz="2000" dirty="0"/>
          </a:p>
          <a:p>
            <a:pPr lvl="1"/>
            <a:r>
              <a:rPr lang="en-US" dirty="0"/>
              <a:t>Sleeping sickness (Encephalitis)</a:t>
            </a:r>
            <a:endParaRPr lang="en-US" sz="2000" dirty="0"/>
          </a:p>
          <a:p>
            <a:r>
              <a:rPr lang="en-US" dirty="0"/>
              <a:t> </a:t>
            </a:r>
            <a:r>
              <a:rPr lang="en-US" dirty="0" smtClean="0"/>
              <a:t>Bacterial </a:t>
            </a:r>
            <a:r>
              <a:rPr lang="en-US" dirty="0"/>
              <a:t>Diseases</a:t>
            </a:r>
            <a:endParaRPr lang="en-US" sz="2400" dirty="0"/>
          </a:p>
          <a:p>
            <a:pPr lvl="1"/>
            <a:r>
              <a:rPr lang="en-US" dirty="0"/>
              <a:t>Cat Scratch Fever</a:t>
            </a:r>
            <a:endParaRPr lang="en-US" sz="2000" dirty="0"/>
          </a:p>
          <a:p>
            <a:pPr lvl="1"/>
            <a:r>
              <a:rPr lang="en-US" dirty="0"/>
              <a:t>Leptospirosis o Salmonellosis o Brucellosis</a:t>
            </a:r>
            <a:endParaRPr lang="en-US" sz="2000" dirty="0"/>
          </a:p>
          <a:p>
            <a:pPr lvl="1"/>
            <a:r>
              <a:rPr lang="en-US" dirty="0"/>
              <a:t>Anthrax</a:t>
            </a:r>
            <a:endParaRPr lang="en-US" sz="2000" dirty="0"/>
          </a:p>
          <a:p>
            <a:pPr lvl="1"/>
            <a:r>
              <a:rPr lang="en-US" dirty="0"/>
              <a:t>Tuberculosis</a:t>
            </a:r>
            <a:endParaRPr lang="en-US" sz="2000" dirty="0"/>
          </a:p>
          <a:p>
            <a:r>
              <a:rPr lang="en-US" dirty="0"/>
              <a:t> </a:t>
            </a:r>
            <a:r>
              <a:rPr lang="en-US" dirty="0" smtClean="0"/>
              <a:t>Parasitic </a:t>
            </a:r>
            <a:r>
              <a:rPr lang="en-US" dirty="0"/>
              <a:t>Diseases</a:t>
            </a:r>
            <a:endParaRPr lang="en-US" sz="2400" dirty="0"/>
          </a:p>
          <a:p>
            <a:pPr lvl="1"/>
            <a:r>
              <a:rPr lang="en-US" dirty="0" err="1"/>
              <a:t>Sarcoptic</a:t>
            </a:r>
            <a:r>
              <a:rPr lang="en-US" dirty="0"/>
              <a:t> mange</a:t>
            </a:r>
            <a:endParaRPr lang="en-US" sz="2000" dirty="0"/>
          </a:p>
          <a:p>
            <a:pPr lvl="1"/>
            <a:r>
              <a:rPr lang="en-US" dirty="0"/>
              <a:t>Toxoplasmosis</a:t>
            </a:r>
            <a:endParaRPr lang="en-US" sz="2000" dirty="0"/>
          </a:p>
          <a:p>
            <a:pPr lvl="1"/>
            <a:r>
              <a:rPr lang="en-US" dirty="0"/>
              <a:t>Visceral Larva </a:t>
            </a:r>
            <a:r>
              <a:rPr lang="en-US" dirty="0" err="1"/>
              <a:t>Migrans</a:t>
            </a:r>
            <a:r>
              <a:rPr lang="en-US" dirty="0"/>
              <a:t> (</a:t>
            </a:r>
            <a:r>
              <a:rPr lang="en-US" dirty="0" err="1"/>
              <a:t>Toxocariasis</a:t>
            </a:r>
            <a:r>
              <a:rPr lang="en-US" dirty="0"/>
              <a:t>)</a:t>
            </a:r>
            <a:endParaRPr lang="en-US" sz="2000" dirty="0"/>
          </a:p>
          <a:p>
            <a:pPr lvl="1"/>
            <a:r>
              <a:rPr lang="en-US" dirty="0"/>
              <a:t>Creeping Eruption (</a:t>
            </a:r>
            <a:r>
              <a:rPr lang="en-US" dirty="0" err="1"/>
              <a:t>Ancylostomiasis</a:t>
            </a:r>
            <a:r>
              <a:rPr lang="en-US" dirty="0"/>
              <a:t>)</a:t>
            </a:r>
            <a:endParaRPr lang="en-US" sz="2000" dirty="0"/>
          </a:p>
          <a:p>
            <a:r>
              <a:rPr lang="en-US" dirty="0"/>
              <a:t> </a:t>
            </a:r>
            <a:r>
              <a:rPr lang="en-US" dirty="0" smtClean="0"/>
              <a:t>Fungal </a:t>
            </a:r>
            <a:r>
              <a:rPr lang="en-US" dirty="0"/>
              <a:t>Diseases</a:t>
            </a:r>
            <a:endParaRPr lang="en-US" sz="2400" dirty="0"/>
          </a:p>
          <a:p>
            <a:pPr lvl="1"/>
            <a:r>
              <a:rPr lang="en-US" dirty="0" smtClean="0"/>
              <a:t>Ringworm</a:t>
            </a:r>
            <a:endParaRPr lang="en-US" sz="2000" dirty="0"/>
          </a:p>
        </p:txBody>
      </p:sp>
      <p:sp>
        <p:nvSpPr>
          <p:cNvPr id="4" name="Content Placeholder 3"/>
          <p:cNvSpPr>
            <a:spLocks noGrp="1"/>
          </p:cNvSpPr>
          <p:nvPr>
            <p:ph sz="half" idx="2"/>
          </p:nvPr>
        </p:nvSpPr>
        <p:spPr>
          <a:xfrm>
            <a:off x="6019800" y="1387741"/>
            <a:ext cx="5977944" cy="5335029"/>
          </a:xfrm>
        </p:spPr>
        <p:txBody>
          <a:bodyPr>
            <a:normAutofit fontScale="70000" lnSpcReduction="20000"/>
          </a:bodyPr>
          <a:lstStyle/>
          <a:p>
            <a:r>
              <a:rPr lang="en-US" dirty="0" smtClean="0"/>
              <a:t>There are several ways to prevent the spread of these diseases including:</a:t>
            </a:r>
            <a:endParaRPr lang="en-US" sz="2400" dirty="0" smtClean="0"/>
          </a:p>
          <a:p>
            <a:pPr lvl="1"/>
            <a:r>
              <a:rPr lang="en-US" dirty="0" smtClean="0"/>
              <a:t>Vaccination of animals and humans</a:t>
            </a:r>
            <a:endParaRPr lang="en-US" sz="2000" dirty="0" smtClean="0"/>
          </a:p>
          <a:p>
            <a:pPr lvl="1"/>
            <a:r>
              <a:rPr lang="en-US" dirty="0" smtClean="0"/>
              <a:t>Proper waste disposal</a:t>
            </a:r>
            <a:endParaRPr lang="en-US" sz="2000" dirty="0" smtClean="0"/>
          </a:p>
          <a:p>
            <a:pPr lvl="1"/>
            <a:r>
              <a:rPr lang="en-US" dirty="0" smtClean="0"/>
              <a:t>Isolating infected animals</a:t>
            </a:r>
            <a:endParaRPr lang="en-US" sz="2000" dirty="0" smtClean="0"/>
          </a:p>
          <a:p>
            <a:pPr lvl="1"/>
            <a:r>
              <a:rPr lang="en-US" dirty="0" smtClean="0"/>
              <a:t>Proper handling of infected animals</a:t>
            </a:r>
            <a:endParaRPr lang="en-US" sz="2000" dirty="0" smtClean="0"/>
          </a:p>
          <a:p>
            <a:pPr lvl="1"/>
            <a:r>
              <a:rPr lang="en-US" dirty="0" smtClean="0"/>
              <a:t>Proper sanitation of hospital</a:t>
            </a:r>
            <a:endParaRPr lang="en-US" sz="2000" dirty="0" smtClean="0"/>
          </a:p>
          <a:p>
            <a:pPr lvl="1"/>
            <a:r>
              <a:rPr lang="en-US" dirty="0" smtClean="0"/>
              <a:t>Hand washing</a:t>
            </a:r>
            <a:endParaRPr lang="en-US" sz="2000" dirty="0" smtClean="0"/>
          </a:p>
          <a:p>
            <a:pPr lvl="1"/>
            <a:r>
              <a:rPr lang="en-US" dirty="0" smtClean="0"/>
              <a:t>Wearing protective clothing</a:t>
            </a:r>
            <a:endParaRPr lang="en-US" sz="2000" dirty="0" smtClean="0"/>
          </a:p>
          <a:p>
            <a:endParaRPr lang="en-US" dirty="0"/>
          </a:p>
        </p:txBody>
      </p:sp>
      <p:pic>
        <p:nvPicPr>
          <p:cNvPr id="6" name="Picture 5"/>
          <p:cNvPicPr>
            <a:picLocks noChangeAspect="1"/>
          </p:cNvPicPr>
          <p:nvPr/>
        </p:nvPicPr>
        <p:blipFill>
          <a:blip r:embed="rId3"/>
          <a:stretch>
            <a:fillRect/>
          </a:stretch>
        </p:blipFill>
        <p:spPr>
          <a:xfrm>
            <a:off x="8353024" y="4055255"/>
            <a:ext cx="3644720" cy="2695574"/>
          </a:xfrm>
          <a:prstGeom prst="rect">
            <a:avLst/>
          </a:prstGeom>
        </p:spPr>
      </p:pic>
    </p:spTree>
    <p:extLst>
      <p:ext uri="{BB962C8B-B14F-4D97-AF65-F5344CB8AC3E}">
        <p14:creationId xmlns:p14="http://schemas.microsoft.com/office/powerpoint/2010/main" val="8485719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TotalTime>
  <Words>1403</Words>
  <Application>Microsoft Office PowerPoint</Application>
  <PresentationFormat>Widescreen</PresentationFormat>
  <Paragraphs>193</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Safety &amp; Sanitation </vt:lpstr>
      <vt:lpstr>What we will cover</vt:lpstr>
      <vt:lpstr>Why?</vt:lpstr>
      <vt:lpstr>OSHA</vt:lpstr>
      <vt:lpstr>MSDS</vt:lpstr>
      <vt:lpstr>Physical Hazards</vt:lpstr>
      <vt:lpstr>Chemical Hazards </vt:lpstr>
      <vt:lpstr>Biological Hazards</vt:lpstr>
      <vt:lpstr>Zoonotic Hazards</vt:lpstr>
      <vt:lpstr>Safety signs &amp; equipment</vt:lpstr>
      <vt:lpstr>Handling &amp; Restraint</vt:lpstr>
      <vt:lpstr>Animal Restraints</vt:lpstr>
      <vt:lpstr>Drug use and Safety</vt:lpstr>
      <vt:lpstr>SCHEDULE I</vt:lpstr>
      <vt:lpstr>SCHEDULE II</vt:lpstr>
      <vt:lpstr>SCHEDULE III</vt:lpstr>
      <vt:lpstr>SCHEDULE IV</vt:lpstr>
      <vt:lpstr>SCHEDULE V</vt:lpstr>
      <vt:lpstr>Sanitation</vt:lpstr>
      <vt:lpstr>Types of sanitation</vt:lpstr>
      <vt:lpstr>Commonly used chemicals</vt:lpstr>
      <vt:lpstr>Methods of Sanitation</vt:lpstr>
      <vt:lpstr>Methods of Sanitation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Safety &amp; Sanitation</dc:title>
  <dc:creator>Access</dc:creator>
  <cp:lastModifiedBy>Access</cp:lastModifiedBy>
  <cp:revision>14</cp:revision>
  <dcterms:created xsi:type="dcterms:W3CDTF">2015-08-23T20:57:09Z</dcterms:created>
  <dcterms:modified xsi:type="dcterms:W3CDTF">2015-08-30T22:21:52Z</dcterms:modified>
</cp:coreProperties>
</file>